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2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8/23/13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Chi-Square 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03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Chi-Square (χ</a:t>
            </a:r>
            <a:r>
              <a:rPr lang="en-US" baseline="30000" dirty="0" smtClean="0"/>
              <a:t>2</a:t>
            </a:r>
            <a:r>
              <a:rPr lang="en-US" dirty="0" smtClean="0"/>
              <a:t>)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Used to determine if there is a significant difference between the expected and observed data</a:t>
            </a:r>
          </a:p>
          <a:p>
            <a:r>
              <a:rPr lang="en-US" sz="2800" b="1" u="sng" dirty="0" smtClean="0">
                <a:solidFill>
                  <a:srgbClr val="FF0000"/>
                </a:solidFill>
              </a:rPr>
              <a:t>Null hypothesis</a:t>
            </a:r>
            <a:r>
              <a:rPr lang="en-US" sz="2800" dirty="0" smtClean="0"/>
              <a:t>: There is NO statistically significant difference between expected &amp; observed data</a:t>
            </a:r>
          </a:p>
          <a:p>
            <a:pPr lvl="1"/>
            <a:r>
              <a:rPr lang="en-US" sz="2600" dirty="0" smtClean="0"/>
              <a:t>Any differences are due to CHANCE alone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142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Chi-Square (χ</a:t>
            </a:r>
            <a:r>
              <a:rPr lang="en-US" baseline="30000" dirty="0" smtClean="0"/>
              <a:t>2</a:t>
            </a:r>
            <a:r>
              <a:rPr lang="en-US" dirty="0" smtClean="0"/>
              <a:t>) Formula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264" y="2231045"/>
            <a:ext cx="4498803" cy="349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513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to use the Chi-Square Test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00" y="1739506"/>
            <a:ext cx="8228513" cy="460969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Determine null hypothesis</a:t>
            </a:r>
          </a:p>
          <a:p>
            <a:pPr marL="693738" lvl="1" indent="-457200"/>
            <a:r>
              <a:rPr lang="en-US" sz="2000" dirty="0" smtClean="0"/>
              <a:t>All frequencies are equal –OR– Specific frequencies given already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Use formula to calculate χ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 value:</a:t>
            </a:r>
          </a:p>
          <a:p>
            <a:pPr lvl="1"/>
            <a:r>
              <a:rPr lang="en-US" sz="2000" dirty="0" smtClean="0"/>
              <a:t>n = # of categories,</a:t>
            </a:r>
            <a:r>
              <a:rPr lang="en-US" sz="2000" dirty="0"/>
              <a:t> </a:t>
            </a:r>
            <a:r>
              <a:rPr lang="en-US" sz="2000" dirty="0" smtClean="0"/>
              <a:t>e </a:t>
            </a:r>
            <a:r>
              <a:rPr lang="en-US" sz="2000" dirty="0"/>
              <a:t>= </a:t>
            </a:r>
            <a:r>
              <a:rPr lang="en-US" sz="2000" dirty="0" smtClean="0"/>
              <a:t>expected, o = observed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Find critical value using table (Use p=0.05).</a:t>
            </a:r>
          </a:p>
          <a:p>
            <a:pPr lvl="1"/>
            <a:r>
              <a:rPr lang="en-US" sz="2000" dirty="0" smtClean="0"/>
              <a:t>degrees </a:t>
            </a:r>
            <a:r>
              <a:rPr lang="en-US" sz="2000" dirty="0"/>
              <a:t>of freedom (</a:t>
            </a:r>
            <a:r>
              <a:rPr lang="en-US" sz="2000" dirty="0" err="1"/>
              <a:t>df</a:t>
            </a:r>
            <a:r>
              <a:rPr lang="en-US" sz="2000" dirty="0"/>
              <a:t>) = n – </a:t>
            </a:r>
            <a:r>
              <a:rPr lang="en-US" sz="2000" dirty="0" smtClean="0"/>
              <a:t>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If </a:t>
            </a:r>
            <a:r>
              <a:rPr lang="en-US" sz="2000" b="1" dirty="0">
                <a:solidFill>
                  <a:srgbClr val="FF0000"/>
                </a:solidFill>
              </a:rPr>
              <a:t>χ</a:t>
            </a:r>
            <a:r>
              <a:rPr lang="en-US" sz="2000" b="1" baseline="30000" dirty="0">
                <a:solidFill>
                  <a:srgbClr val="FF0000"/>
                </a:solidFill>
              </a:rPr>
              <a:t>2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 &lt; Critical Value</a:t>
            </a:r>
            <a:r>
              <a:rPr lang="en-US" sz="2000" dirty="0" smtClean="0"/>
              <a:t>, then ACCEPT null hypothesis. </a:t>
            </a:r>
            <a:r>
              <a:rPr lang="en-US" sz="2000" u="sng" dirty="0" smtClean="0"/>
              <a:t>Differences in data are due to chance alone</a:t>
            </a:r>
            <a:r>
              <a:rPr lang="en-US" sz="2000" dirty="0" smtClean="0"/>
              <a:t>.</a:t>
            </a:r>
          </a:p>
          <a:p>
            <a:pPr marL="465138" lvl="2" indent="0">
              <a:buNone/>
            </a:pPr>
            <a:r>
              <a:rPr lang="en-US" dirty="0" smtClean="0"/>
              <a:t>If </a:t>
            </a:r>
            <a:r>
              <a:rPr lang="en-US" b="1" dirty="0">
                <a:solidFill>
                  <a:srgbClr val="FF0000"/>
                </a:solidFill>
              </a:rPr>
              <a:t>χ</a:t>
            </a:r>
            <a:r>
              <a:rPr lang="en-US" b="1" baseline="30000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&gt; Critical Value</a:t>
            </a:r>
            <a:r>
              <a:rPr lang="en-US" dirty="0" smtClean="0"/>
              <a:t>, REJECT the null hypothesis: </a:t>
            </a:r>
            <a:r>
              <a:rPr lang="en-US" u="sng" dirty="0" smtClean="0"/>
              <a:t>Differences in data are NOT due to chance alone</a:t>
            </a:r>
            <a:r>
              <a:rPr lang="en-US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753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844" y="215040"/>
            <a:ext cx="7614952" cy="6395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745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1442"/>
            <a:ext cx="8229600" cy="893762"/>
          </a:xfrm>
        </p:spPr>
        <p:txBody>
          <a:bodyPr/>
          <a:lstStyle/>
          <a:p>
            <a:r>
              <a:rPr lang="en-US" dirty="0" smtClean="0"/>
              <a:t>Sample Problem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4001" y="965204"/>
            <a:ext cx="8652932" cy="5537196"/>
          </a:xfrm>
        </p:spPr>
        <p:txBody>
          <a:bodyPr>
            <a:noAutofit/>
          </a:bodyPr>
          <a:lstStyle/>
          <a:p>
            <a:r>
              <a:rPr lang="en-US" sz="2800" dirty="0" smtClean="0"/>
              <a:t>You buy a package of M&amp;Ms from the factory store and find the following: 20 </a:t>
            </a:r>
            <a:r>
              <a:rPr lang="en-US" sz="2800" b="1" dirty="0" smtClean="0">
                <a:solidFill>
                  <a:srgbClr val="492C0B"/>
                </a:solidFill>
              </a:rPr>
              <a:t>brown</a:t>
            </a:r>
            <a:r>
              <a:rPr lang="en-US" sz="2800" dirty="0" smtClean="0"/>
              <a:t>, 20 </a:t>
            </a:r>
            <a:r>
              <a:rPr lang="en-US" sz="2800" b="1" dirty="0" smtClean="0">
                <a:solidFill>
                  <a:srgbClr val="0000FF"/>
                </a:solidFill>
              </a:rPr>
              <a:t>blue</a:t>
            </a:r>
            <a:r>
              <a:rPr lang="en-US" sz="2800" dirty="0" smtClean="0"/>
              <a:t>, 20 </a:t>
            </a:r>
            <a:r>
              <a:rPr lang="en-US" sz="2800" b="1" dirty="0" smtClean="0">
                <a:solidFill>
                  <a:srgbClr val="FF6600"/>
                </a:solidFill>
              </a:rPr>
              <a:t>orange</a:t>
            </a:r>
            <a:r>
              <a:rPr lang="en-US" sz="2800" dirty="0" smtClean="0"/>
              <a:t>, 20 </a:t>
            </a:r>
            <a:r>
              <a:rPr lang="en-US" sz="2800" b="1" dirty="0" smtClean="0">
                <a:solidFill>
                  <a:srgbClr val="008000"/>
                </a:solidFill>
              </a:rPr>
              <a:t>green</a:t>
            </a:r>
            <a:r>
              <a:rPr lang="en-US" sz="2800" dirty="0" smtClean="0"/>
              <a:t>, and 20 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yellow</a:t>
            </a:r>
            <a:r>
              <a:rPr lang="en-US" sz="28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smtClean="0"/>
              <a:t>M&amp;Ms.</a:t>
            </a:r>
          </a:p>
          <a:p>
            <a:r>
              <a:rPr lang="en-US" sz="2800" dirty="0" smtClean="0"/>
              <a:t>According to the M&amp;M website, each package of candy should have 13% </a:t>
            </a:r>
            <a:r>
              <a:rPr lang="en-US" sz="2800" b="1" dirty="0" smtClean="0">
                <a:solidFill>
                  <a:srgbClr val="492C0B"/>
                </a:solidFill>
              </a:rPr>
              <a:t>brown</a:t>
            </a:r>
            <a:r>
              <a:rPr lang="en-US" sz="2800" dirty="0" smtClean="0"/>
              <a:t>, 24% </a:t>
            </a:r>
            <a:r>
              <a:rPr lang="en-US" sz="2800" b="1" dirty="0" smtClean="0">
                <a:solidFill>
                  <a:srgbClr val="0000FF"/>
                </a:solidFill>
              </a:rPr>
              <a:t>blue</a:t>
            </a:r>
            <a:r>
              <a:rPr lang="en-US" sz="2800" dirty="0" smtClean="0"/>
              <a:t>, 20% </a:t>
            </a:r>
            <a:r>
              <a:rPr lang="en-US" sz="2800" b="1" dirty="0" smtClean="0">
                <a:solidFill>
                  <a:srgbClr val="FF6600"/>
                </a:solidFill>
              </a:rPr>
              <a:t>orange</a:t>
            </a:r>
            <a:r>
              <a:rPr lang="en-US" sz="2800" dirty="0" smtClean="0"/>
              <a:t>, 16% </a:t>
            </a:r>
            <a:r>
              <a:rPr lang="en-US" sz="2800" b="1" dirty="0" smtClean="0">
                <a:solidFill>
                  <a:srgbClr val="008000"/>
                </a:solidFill>
              </a:rPr>
              <a:t>green</a:t>
            </a:r>
            <a:r>
              <a:rPr lang="en-US" sz="2800" dirty="0" smtClean="0"/>
              <a:t>, 13% </a:t>
            </a:r>
            <a:r>
              <a:rPr lang="en-US" sz="2800" b="1" dirty="0" smtClean="0">
                <a:solidFill>
                  <a:srgbClr val="FF0000"/>
                </a:solidFill>
              </a:rPr>
              <a:t>red</a:t>
            </a:r>
            <a:r>
              <a:rPr lang="en-US" sz="2800" dirty="0" smtClean="0"/>
              <a:t>, and 14% </a:t>
            </a:r>
            <a:r>
              <a:rPr lang="en-US" sz="2800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yellow</a:t>
            </a:r>
            <a:r>
              <a:rPr lang="en-US" sz="28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2800" dirty="0" smtClean="0"/>
              <a:t>M&amp;Ms.</a:t>
            </a:r>
          </a:p>
          <a:p>
            <a:r>
              <a:rPr lang="en-US" sz="2800" dirty="0" smtClean="0"/>
              <a:t>You realize you are missing </a:t>
            </a:r>
            <a:r>
              <a:rPr lang="en-US" sz="2800" b="1" dirty="0" smtClean="0">
                <a:solidFill>
                  <a:srgbClr val="FF0000"/>
                </a:solidFill>
              </a:rPr>
              <a:t>Red</a:t>
            </a:r>
            <a:r>
              <a:rPr lang="en-US" sz="2800" dirty="0" smtClean="0"/>
              <a:t> M&amp;M’s in your package! Is this acceptable, or did something happen in the factory during the packaging process?</a:t>
            </a:r>
          </a:p>
          <a:p>
            <a:r>
              <a:rPr lang="en-US" sz="2800" dirty="0" smtClean="0"/>
              <a:t>Use the Chi-Square Test to answer this question.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3761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249</TotalTime>
  <Words>279</Words>
  <Application>Microsoft Macintosh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Capital</vt:lpstr>
      <vt:lpstr>Chi-Square Test</vt:lpstr>
      <vt:lpstr>Chi-Square (χ2) Test</vt:lpstr>
      <vt:lpstr>Chi-Square (χ2) Formula</vt:lpstr>
      <vt:lpstr>How to use the Chi-Square Test </vt:lpstr>
      <vt:lpstr>PowerPoint Presentation</vt:lpstr>
      <vt:lpstr>Sample Problem</vt:lpstr>
    </vt:vector>
  </TitlesOfParts>
  <Company>SVVSD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Chi-Square Test</dc:title>
  <dc:creator>local</dc:creator>
  <cp:lastModifiedBy>local</cp:lastModifiedBy>
  <cp:revision>7</cp:revision>
  <dcterms:created xsi:type="dcterms:W3CDTF">2012-08-27T14:47:03Z</dcterms:created>
  <dcterms:modified xsi:type="dcterms:W3CDTF">2013-08-23T15:07:35Z</dcterms:modified>
</cp:coreProperties>
</file>