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4"/>
  </p:notesMasterIdLst>
  <p:sldIdLst>
    <p:sldId id="256" r:id="rId2"/>
    <p:sldId id="258" r:id="rId3"/>
    <p:sldId id="268" r:id="rId4"/>
    <p:sldId id="259" r:id="rId5"/>
    <p:sldId id="260" r:id="rId6"/>
    <p:sldId id="269" r:id="rId7"/>
    <p:sldId id="278" r:id="rId8"/>
    <p:sldId id="279" r:id="rId9"/>
    <p:sldId id="280" r:id="rId10"/>
    <p:sldId id="261" r:id="rId11"/>
    <p:sldId id="270" r:id="rId12"/>
    <p:sldId id="262" r:id="rId13"/>
    <p:sldId id="271" r:id="rId14"/>
    <p:sldId id="277" r:id="rId15"/>
    <p:sldId id="265" r:id="rId16"/>
    <p:sldId id="272" r:id="rId17"/>
    <p:sldId id="264" r:id="rId18"/>
    <p:sldId id="273" r:id="rId19"/>
    <p:sldId id="274" r:id="rId20"/>
    <p:sldId id="275" r:id="rId21"/>
    <p:sldId id="263" r:id="rId22"/>
    <p:sldId id="276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78" y="10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12ED2-8197-405F-923A-BBBD4B79F71E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86A01-6FF8-4C51-BF0A-6D98A872E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35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86A01-6FF8-4C51-BF0A-6D98A872E3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27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8D47E344-59DA-4836-99F1-7E411D4101CE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DB04641-E62C-41E9-9449-7DA84658838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E344-59DA-4836-99F1-7E411D4101CE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04641-E62C-41E9-9449-7DA8465883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E344-59DA-4836-99F1-7E411D4101CE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04641-E62C-41E9-9449-7DA8465883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D47E344-59DA-4836-99F1-7E411D4101CE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DB04641-E62C-41E9-9449-7DA84658838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8D47E344-59DA-4836-99F1-7E411D4101CE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DB04641-E62C-41E9-9449-7DA84658838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E344-59DA-4836-99F1-7E411D4101CE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04641-E62C-41E9-9449-7DA84658838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E344-59DA-4836-99F1-7E411D4101CE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04641-E62C-41E9-9449-7DA84658838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D47E344-59DA-4836-99F1-7E411D4101CE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DB04641-E62C-41E9-9449-7DA84658838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E344-59DA-4836-99F1-7E411D4101CE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04641-E62C-41E9-9449-7DA8465883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D47E344-59DA-4836-99F1-7E411D4101CE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DB04641-E62C-41E9-9449-7DA846588383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D47E344-59DA-4836-99F1-7E411D4101CE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DB04641-E62C-41E9-9449-7DA846588383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D47E344-59DA-4836-99F1-7E411D4101CE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DB04641-E62C-41E9-9449-7DA84658838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iscovery.ca/things/default.htm?clipid=510962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3581400"/>
            <a:ext cx="6172200" cy="1894362"/>
          </a:xfrm>
        </p:spPr>
        <p:txBody>
          <a:bodyPr/>
          <a:lstStyle/>
          <a:p>
            <a:r>
              <a:rPr lang="en-US" dirty="0"/>
              <a:t>Why Does the Sky Change Colour as the Day Progresses?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84813"/>
            <a:ext cx="6172200" cy="1371600"/>
          </a:xfrm>
        </p:spPr>
        <p:txBody>
          <a:bodyPr>
            <a:normAutofit/>
          </a:bodyPr>
          <a:lstStyle/>
          <a:p>
            <a:r>
              <a:rPr lang="en-US" dirty="0"/>
              <a:t>Chitra Patil</a:t>
            </a:r>
            <a:br>
              <a:rPr lang="en-US" dirty="0"/>
            </a:br>
            <a:r>
              <a:rPr lang="en-US" dirty="0"/>
              <a:t>Mr. McClure</a:t>
            </a:r>
            <a:br>
              <a:rPr lang="en-US" dirty="0"/>
            </a:br>
            <a:r>
              <a:rPr lang="en-US" dirty="0"/>
              <a:t>SCH 4U0</a:t>
            </a:r>
            <a:br>
              <a:rPr lang="en-US" dirty="0"/>
            </a:br>
            <a:r>
              <a:rPr lang="en-US" dirty="0"/>
              <a:t>18 December 2013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228600"/>
            <a:ext cx="6323016" cy="708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5743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Atmosphere (cont’d)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4343400" cy="487375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Atmosphere is thicker when it’s closer to the Earth (gravitational pull)</a:t>
            </a:r>
          </a:p>
          <a:p>
            <a:pPr lvl="1"/>
            <a:r>
              <a:rPr lang="en-US" dirty="0"/>
              <a:t>This is why horizon is another colour</a:t>
            </a:r>
          </a:p>
          <a:p>
            <a:pPr lvl="1"/>
            <a:r>
              <a:rPr lang="en-US" dirty="0"/>
              <a:t>More atmosphere = more molecules to scatter light</a:t>
            </a:r>
          </a:p>
          <a:p>
            <a:pPr lvl="1"/>
            <a:r>
              <a:rPr lang="en-US" dirty="0"/>
              <a:t>Thickness determined by weather patterns and human factors</a:t>
            </a:r>
          </a:p>
          <a:p>
            <a:r>
              <a:rPr lang="en-US" dirty="0"/>
              <a:t>Light travels straight until it hits an atmosphere particle </a:t>
            </a:r>
          </a:p>
          <a:p>
            <a:pPr lvl="1"/>
            <a:r>
              <a:rPr lang="en-US" dirty="0" err="1"/>
              <a:t>ie</a:t>
            </a:r>
            <a:r>
              <a:rPr lang="en-US" dirty="0"/>
              <a:t>: when light hits water molecule, water acts as a mirror and reflects light wavelengths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491" y="914400"/>
            <a:ext cx="3962400" cy="23341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20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491" y="3505199"/>
            <a:ext cx="3685309" cy="2851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75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3657600"/>
            <a:ext cx="6172200" cy="2053590"/>
          </a:xfrm>
        </p:spPr>
        <p:txBody>
          <a:bodyPr>
            <a:normAutofit/>
          </a:bodyPr>
          <a:lstStyle/>
          <a:p>
            <a:r>
              <a:rPr lang="en-US" sz="6000" dirty="0"/>
              <a:t>We Must First Understand…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362200" y="5715000"/>
            <a:ext cx="6400800" cy="1371600"/>
          </a:xfrm>
        </p:spPr>
        <p:txBody>
          <a:bodyPr>
            <a:normAutofit/>
          </a:bodyPr>
          <a:lstStyle/>
          <a:p>
            <a:r>
              <a:rPr lang="en-US" sz="3050" b="0" dirty="0"/>
              <a:t>[The other half of] </a:t>
            </a:r>
            <a:r>
              <a:rPr lang="en-US" sz="3050" b="0" i="1" dirty="0"/>
              <a:t>Why sky is </a:t>
            </a:r>
            <a:r>
              <a:rPr lang="en-US" sz="3050" b="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blue</a:t>
            </a:r>
            <a:r>
              <a:rPr lang="en-US" sz="3050" b="0" i="1" dirty="0"/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"/>
            <a:ext cx="2590800" cy="21145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855" y="1209675"/>
            <a:ext cx="3657600" cy="227816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79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7467600" cy="1143000"/>
          </a:xfrm>
        </p:spPr>
        <p:txBody>
          <a:bodyPr/>
          <a:lstStyle/>
          <a:p>
            <a:r>
              <a:rPr lang="en-US" dirty="0"/>
              <a:t>Blue Sky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4145" y="1714500"/>
            <a:ext cx="4724400" cy="2085109"/>
          </a:xfrm>
        </p:spPr>
        <p:txBody>
          <a:bodyPr>
            <a:normAutofit/>
          </a:bodyPr>
          <a:lstStyle/>
          <a:p>
            <a:r>
              <a:rPr lang="en-US" dirty="0"/>
              <a:t>When Sun is high in the sky, it emits wavelengths at the shortest angle</a:t>
            </a:r>
          </a:p>
          <a:p>
            <a:r>
              <a:rPr lang="en-US" dirty="0"/>
              <a:t>What colour does the shortest angle allow for…?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327" y="1066800"/>
            <a:ext cx="3742661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943600"/>
            <a:ext cx="612140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20390"/>
            <a:ext cx="2060864" cy="204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463" y="3799609"/>
            <a:ext cx="2095500" cy="206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820391"/>
            <a:ext cx="2095500" cy="204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555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Blue Sky (Part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657600" y="1828800"/>
            <a:ext cx="4648200" cy="5029200"/>
          </a:xfrm>
        </p:spPr>
        <p:txBody>
          <a:bodyPr>
            <a:normAutofit fontScale="92500"/>
          </a:bodyPr>
          <a:lstStyle/>
          <a:p>
            <a:r>
              <a:rPr lang="en-US" sz="3000" dirty="0"/>
              <a:t>Blue light is the shortest distance in atmosphere </a:t>
            </a:r>
          </a:p>
          <a:p>
            <a:r>
              <a:rPr lang="en-US" sz="3000" dirty="0"/>
              <a:t>Atmospheric gases absorb blue and violet colours and cause them to scatter </a:t>
            </a:r>
            <a:r>
              <a:rPr lang="en-US" sz="2200" i="1" dirty="0"/>
              <a:t>(more than any other colour) </a:t>
            </a:r>
          </a:p>
          <a:p>
            <a:pPr lvl="1"/>
            <a:r>
              <a:rPr lang="en-US" sz="2600" dirty="0"/>
              <a:t>Rayleigh scattering</a:t>
            </a:r>
          </a:p>
          <a:p>
            <a:pPr lvl="1"/>
            <a:r>
              <a:rPr lang="en-US" sz="2600" dirty="0"/>
              <a:t>Human eyes do not register violet well</a:t>
            </a:r>
          </a:p>
          <a:p>
            <a:pPr lvl="1"/>
            <a:r>
              <a:rPr lang="en-US" sz="2600" dirty="0"/>
              <a:t>…and so humans see blue!</a:t>
            </a:r>
          </a:p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828800"/>
            <a:ext cx="3181507" cy="2117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4267200"/>
            <a:ext cx="3181508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180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Atmosphere – Video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3962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>
                <a:hlinkClick r:id="rId2"/>
              </a:rPr>
              <a:t>http://www.discovery.ca/things/default.htm?clipid=510962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[0:56 – 1:34 min]</a:t>
            </a:r>
          </a:p>
        </p:txBody>
      </p:sp>
    </p:spTree>
    <p:extLst>
      <p:ext uri="{BB962C8B-B14F-4D97-AF65-F5344CB8AC3E}">
        <p14:creationId xmlns:p14="http://schemas.microsoft.com/office/powerpoint/2010/main" val="4045596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427" y="4648200"/>
            <a:ext cx="7467600" cy="1143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Blue never goes away… we just cannot see it sometimes!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27" y="457200"/>
            <a:ext cx="6324600" cy="3562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6765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629400" cy="2053590"/>
          </a:xfrm>
        </p:spPr>
        <p:txBody>
          <a:bodyPr>
            <a:noAutofit/>
          </a:bodyPr>
          <a:lstStyle/>
          <a:p>
            <a:r>
              <a:rPr lang="en-US" sz="6600" dirty="0"/>
              <a:t>And finally…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800" b="0" dirty="0"/>
              <a:t>Sunrise and Sunset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57200"/>
            <a:ext cx="2466975" cy="18478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0"/>
            <a:ext cx="3429000" cy="223934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47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457200" y="1752600"/>
            <a:ext cx="4267200" cy="4953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When Sun reaches Earth, there is a longer angle</a:t>
            </a:r>
          </a:p>
          <a:p>
            <a:r>
              <a:rPr lang="en-US" dirty="0"/>
              <a:t>What colours does the longest angle allow for…?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As Sun gets higher in sky, these colours fade and blue light becomes more scattered </a:t>
            </a:r>
          </a:p>
          <a:p>
            <a:pPr lvl="1"/>
            <a:r>
              <a:rPr lang="en-US" dirty="0"/>
              <a:t>Blue sky returns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457200" y="381000"/>
            <a:ext cx="7543800" cy="1143000"/>
          </a:xfrm>
        </p:spPr>
        <p:txBody>
          <a:bodyPr/>
          <a:lstStyle/>
          <a:p>
            <a:r>
              <a:rPr lang="en-US" sz="4800" dirty="0">
                <a:latin typeface="Pristina" panose="03060402040406080204" pitchFamily="66" charset="0"/>
                <a:ea typeface="Batang" panose="02030600000101010101" pitchFamily="18" charset="-127"/>
                <a:cs typeface="Aharoni" panose="02010803020104030203" pitchFamily="2" charset="-79"/>
              </a:rPr>
              <a:t>Sunrise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52600"/>
            <a:ext cx="3200400" cy="2295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343400"/>
            <a:ext cx="3200399" cy="2019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97827"/>
            <a:ext cx="1428750" cy="1364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397827"/>
            <a:ext cx="1364673" cy="1364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618" y="3363190"/>
            <a:ext cx="1364673" cy="136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30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4191000" y="2362200"/>
            <a:ext cx="3810000" cy="3429000"/>
          </a:xfrm>
        </p:spPr>
        <p:txBody>
          <a:bodyPr/>
          <a:lstStyle/>
          <a:p>
            <a:r>
              <a:rPr lang="en-US" dirty="0"/>
              <a:t>Reverse sunrise… but a bolder display</a:t>
            </a:r>
          </a:p>
          <a:p>
            <a:r>
              <a:rPr lang="en-US" dirty="0"/>
              <a:t>Dust/debris is being kicked around during the day</a:t>
            </a:r>
          </a:p>
          <a:p>
            <a:pPr lvl="1"/>
            <a:r>
              <a:rPr lang="en-US" dirty="0"/>
              <a:t>This filters light</a:t>
            </a:r>
          </a:p>
          <a:p>
            <a:pPr lvl="1"/>
            <a:r>
              <a:rPr lang="en-US" dirty="0"/>
              <a:t>Polluted cities have the most beautiful sunsets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"/>
          </p:nvPr>
        </p:nvSpPr>
        <p:spPr>
          <a:xfrm>
            <a:off x="457200" y="381000"/>
            <a:ext cx="7543800" cy="1143000"/>
          </a:xfrm>
        </p:spPr>
        <p:txBody>
          <a:bodyPr/>
          <a:lstStyle/>
          <a:p>
            <a:r>
              <a:rPr lang="en-US" sz="4800" dirty="0">
                <a:latin typeface="Pristina" panose="03060402040406080204" pitchFamily="66" charset="0"/>
              </a:rPr>
              <a:t>Sunset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32709"/>
            <a:ext cx="3033712" cy="22848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83" y="4419600"/>
            <a:ext cx="3033712" cy="213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81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0" y="3886200"/>
            <a:ext cx="6324600" cy="2053590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How are the Details Determined?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055" y="277093"/>
            <a:ext cx="2701636" cy="19812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30583"/>
            <a:ext cx="3505200" cy="197167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9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53000"/>
            <a:ext cx="7467600" cy="11430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 colour change in sky is related to light and atmosphere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Colour is what the human eye perceives when light is given off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0999"/>
            <a:ext cx="4149436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0999"/>
            <a:ext cx="4149436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9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905000"/>
            <a:ext cx="5105400" cy="3657600"/>
          </a:xfrm>
        </p:spPr>
        <p:txBody>
          <a:bodyPr>
            <a:normAutofit/>
          </a:bodyPr>
          <a:lstStyle/>
          <a:p>
            <a:pPr lvl="1"/>
            <a:r>
              <a:rPr lang="en-US" sz="2600" dirty="0"/>
              <a:t>Dust</a:t>
            </a:r>
          </a:p>
          <a:p>
            <a:pPr lvl="1"/>
            <a:r>
              <a:rPr lang="en-US" sz="2600" dirty="0"/>
              <a:t>Pollution</a:t>
            </a:r>
          </a:p>
          <a:p>
            <a:pPr lvl="1"/>
            <a:r>
              <a:rPr lang="en-US" sz="2600" dirty="0"/>
              <a:t>Smog</a:t>
            </a:r>
          </a:p>
          <a:p>
            <a:pPr lvl="1"/>
            <a:r>
              <a:rPr lang="en-US" sz="2600" dirty="0"/>
              <a:t>Clouds</a:t>
            </a:r>
          </a:p>
          <a:p>
            <a:pPr lvl="1"/>
            <a:r>
              <a:rPr lang="en-US" sz="2600" dirty="0"/>
              <a:t>Water vapour or humidity causes the sky to appear gray because it deflects light</a:t>
            </a:r>
          </a:p>
          <a:p>
            <a:endParaRPr lang="en-US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88798"/>
            <a:ext cx="2924175" cy="2304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19200"/>
            <a:ext cx="2924175" cy="2304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875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6472" y="0"/>
            <a:ext cx="10753725" cy="7187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79964" y="1981200"/>
            <a:ext cx="4038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End!</a:t>
            </a:r>
          </a:p>
        </p:txBody>
      </p:sp>
    </p:spTree>
    <p:extLst>
      <p:ext uri="{BB962C8B-B14F-4D97-AF65-F5344CB8AC3E}">
        <p14:creationId xmlns:p14="http://schemas.microsoft.com/office/powerpoint/2010/main" val="22392842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533400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Works Cited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1290935"/>
            <a:ext cx="830580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Adams, Julia. "What Makes the Sky Change Colours?" 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Colours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n.d.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Web. 8 Dec. 2013. 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&lt;http://www.sewanee.edu/chem/Chem&amp;A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"Color." 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Physics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Hypertextbook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n.d.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Web. 9 Dec. 2013. &lt;http://physics.info/color/&gt;.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Corfidi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Stephen F.. "The Colors of Sunset and Twilight." 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COLORS OF TWILIGHT AND SUNSET.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n.d.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Web. 18 Dec. 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2013. &lt;http://www.spc.noaa.gov/publications/corfidi/sunset/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Gibbs, Philip. "Why is the sky blue?" 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is the sky Blue?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n.d.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Web. 13 Dec. 2013. 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&lt;http://math.ucr.edu/home/baez/physics/General/BlueSky/blue_sky.html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"Telescopes From the Ground Up.“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 Background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n.d.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Web. 8 Dec. 2013. 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&lt;http://amazing-space.stsci.edu/resources/explorations/groundup/teacher/sciencebackground.html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"Things You Need To Know." 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Discovery Channel Canada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n.d.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Web. 15 Dec. 2013.  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&lt;http://www.discovery.ca/things/default.htm?clipid=510962&gt;.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Zozra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Richard. "Preliminary Thoughts on Blue Sky Technology Given Access and Decision Systems ." 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Blue Sky Access and </a:t>
            </a:r>
          </a:p>
          <a:p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Legal Aid System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n.d.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Web. 12 Dec. 2013. &lt;http://jolt.law.harvard.edu/symposium/articles/Zorza-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BlueSkyTechnology.pdf&gt;.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98279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3886200"/>
            <a:ext cx="6172200" cy="2053590"/>
          </a:xfrm>
        </p:spPr>
        <p:txBody>
          <a:bodyPr>
            <a:normAutofit/>
          </a:bodyPr>
          <a:lstStyle/>
          <a:p>
            <a:r>
              <a:rPr lang="en-US" sz="8800" dirty="0"/>
              <a:t>1. Light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2390775" cy="19145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362200"/>
            <a:ext cx="4619625" cy="168592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14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Light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5582" y="1600199"/>
            <a:ext cx="4495800" cy="309362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Light waves are electromagnetic energies (electromagnetic spectrum!)</a:t>
            </a:r>
          </a:p>
          <a:p>
            <a:r>
              <a:rPr lang="en-US" dirty="0"/>
              <a:t>They have different waves and frequencies</a:t>
            </a:r>
          </a:p>
          <a:p>
            <a:pPr lvl="1"/>
            <a:r>
              <a:rPr lang="en-US" dirty="0"/>
              <a:t>Long wavelength = low frequency </a:t>
            </a:r>
            <a:r>
              <a:rPr lang="en-US" b="1" dirty="0"/>
              <a:t>+ </a:t>
            </a:r>
            <a:r>
              <a:rPr lang="en-US" dirty="0"/>
              <a:t>energy</a:t>
            </a:r>
          </a:p>
          <a:p>
            <a:r>
              <a:rPr lang="en-US" dirty="0"/>
              <a:t>Travels at 299,792 km/sec (speed of light)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8" y="1752600"/>
            <a:ext cx="403670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744508"/>
            <a:ext cx="5830249" cy="196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54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Light (cont’d)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86200" y="1217096"/>
            <a:ext cx="4572000" cy="5486400"/>
          </a:xfrm>
        </p:spPr>
        <p:txBody>
          <a:bodyPr>
            <a:normAutofit/>
          </a:bodyPr>
          <a:lstStyle/>
          <a:p>
            <a:r>
              <a:rPr lang="en-US" u="sng" dirty="0"/>
              <a:t>Visible light</a:t>
            </a:r>
            <a:r>
              <a:rPr lang="en-US" dirty="0"/>
              <a:t> looks white:</a:t>
            </a:r>
          </a:p>
          <a:p>
            <a:pPr lvl="1"/>
            <a:r>
              <a:rPr lang="en-US" dirty="0"/>
              <a:t>White is made up of different colours (monochromatic light)</a:t>
            </a:r>
          </a:p>
          <a:p>
            <a:pPr lvl="1"/>
            <a:r>
              <a:rPr lang="en-US" dirty="0"/>
              <a:t>Each colour is related to size of wavelength, frequency, and energy </a:t>
            </a:r>
          </a:p>
          <a:p>
            <a:r>
              <a:rPr lang="en-US" dirty="0"/>
              <a:t>Sun’s colours are arranged from short to long </a:t>
            </a:r>
          </a:p>
          <a:p>
            <a:pPr lvl="1"/>
            <a:r>
              <a:rPr lang="en-US" dirty="0"/>
              <a:t>Light with shorter wavelengths (</a:t>
            </a:r>
            <a:r>
              <a:rPr lang="en-US" dirty="0" err="1"/>
              <a:t>ie</a:t>
            </a:r>
            <a:r>
              <a:rPr lang="en-US" dirty="0"/>
              <a:t>: blue) are more easily absorbed in sky</a:t>
            </a:r>
          </a:p>
          <a:p>
            <a:r>
              <a:rPr lang="en-US" b="1" dirty="0"/>
              <a:t>Rayleigh scattering: </a:t>
            </a:r>
            <a:r>
              <a:rPr lang="en-US" dirty="0"/>
              <a:t>process of absorbing light and scatter particles</a:t>
            </a:r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3505200" cy="1952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64" y="3739860"/>
            <a:ext cx="2971800" cy="2963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41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3962400"/>
            <a:ext cx="6172200" cy="2053590"/>
          </a:xfrm>
        </p:spPr>
        <p:txBody>
          <a:bodyPr>
            <a:normAutofit/>
          </a:bodyPr>
          <a:lstStyle/>
          <a:p>
            <a:r>
              <a:rPr lang="en-US" sz="6000" dirty="0"/>
              <a:t>2. Atmosphere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857" y="228600"/>
            <a:ext cx="2819400" cy="269481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638" y="2286000"/>
            <a:ext cx="3912162" cy="230861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39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Atmosphere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2001982"/>
            <a:ext cx="5459352" cy="3962400"/>
          </a:xfrm>
        </p:spPr>
        <p:txBody>
          <a:bodyPr/>
          <a:lstStyle/>
          <a:p>
            <a:r>
              <a:rPr lang="en-US" dirty="0"/>
              <a:t>Molecules present:</a:t>
            </a:r>
          </a:p>
          <a:p>
            <a:pPr lvl="1"/>
            <a:r>
              <a:rPr lang="en-US" dirty="0"/>
              <a:t>Carbon dioxide</a:t>
            </a:r>
          </a:p>
          <a:p>
            <a:pPr lvl="1"/>
            <a:r>
              <a:rPr lang="en-US" dirty="0"/>
              <a:t>Ozone</a:t>
            </a:r>
          </a:p>
          <a:p>
            <a:pPr lvl="1"/>
            <a:r>
              <a:rPr lang="en-US" dirty="0"/>
              <a:t>Hydrogen gas</a:t>
            </a:r>
          </a:p>
          <a:p>
            <a:pPr lvl="1"/>
            <a:r>
              <a:rPr lang="en-US" b="1" dirty="0"/>
              <a:t>Nitrogen gas</a:t>
            </a:r>
          </a:p>
          <a:p>
            <a:pPr lvl="1"/>
            <a:r>
              <a:rPr lang="en-US" b="1" dirty="0"/>
              <a:t>Oxygen gas</a:t>
            </a:r>
          </a:p>
          <a:p>
            <a:r>
              <a:rPr lang="en-US" dirty="0"/>
              <a:t>When light is shone, N</a:t>
            </a:r>
            <a:r>
              <a:rPr lang="en-US" baseline="-25000" dirty="0"/>
              <a:t>2 </a:t>
            </a:r>
            <a:r>
              <a:rPr lang="en-US" dirty="0"/>
              <a:t>gas and O</a:t>
            </a:r>
            <a:r>
              <a:rPr lang="en-US" baseline="-25000" dirty="0"/>
              <a:t>2</a:t>
            </a:r>
            <a:r>
              <a:rPr lang="en-US" dirty="0"/>
              <a:t> gas will absorb the most energy… </a:t>
            </a:r>
          </a:p>
          <a:p>
            <a:endParaRPr lang="en-US" dirty="0"/>
          </a:p>
        </p:txBody>
      </p:sp>
      <p:sp>
        <p:nvSpPr>
          <p:cNvPr id="4" name="Right Brace 3"/>
          <p:cNvSpPr/>
          <p:nvPr/>
        </p:nvSpPr>
        <p:spPr>
          <a:xfrm>
            <a:off x="3034476" y="3622964"/>
            <a:ext cx="381000" cy="762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43185" y="3819298"/>
            <a:ext cx="2258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Let’s focus on these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454" y="1565564"/>
            <a:ext cx="22288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6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18068" y="3819298"/>
            <a:ext cx="2133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94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346" y="4267199"/>
            <a:ext cx="2959676" cy="23139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4" y="4267200"/>
            <a:ext cx="4112875" cy="23139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764" y="187036"/>
            <a:ext cx="7467600" cy="1143000"/>
          </a:xfrm>
        </p:spPr>
        <p:txBody>
          <a:bodyPr/>
          <a:lstStyle/>
          <a:p>
            <a:r>
              <a:rPr lang="en-US" dirty="0"/>
              <a:t>2. Atmosphere (cont’d)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07422" y="1447800"/>
            <a:ext cx="7467600" cy="2819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Called fluorescence </a:t>
            </a:r>
          </a:p>
          <a:p>
            <a:r>
              <a:rPr lang="en-US" dirty="0"/>
              <a:t>Electrons in N</a:t>
            </a:r>
            <a:r>
              <a:rPr lang="en-US" baseline="-25000" dirty="0"/>
              <a:t>2 </a:t>
            </a:r>
            <a:r>
              <a:rPr lang="en-US" dirty="0"/>
              <a:t>gas and O</a:t>
            </a:r>
            <a:r>
              <a:rPr lang="en-US" baseline="-25000" dirty="0"/>
              <a:t>2</a:t>
            </a:r>
            <a:r>
              <a:rPr lang="en-US" dirty="0"/>
              <a:t> gas will be excited</a:t>
            </a:r>
          </a:p>
          <a:p>
            <a:r>
              <a:rPr lang="en-US" dirty="0"/>
              <a:t>Electrons become promoted to higher sublevel </a:t>
            </a:r>
          </a:p>
          <a:p>
            <a:r>
              <a:rPr lang="en-US" dirty="0"/>
              <a:t>They have a time-frame for which they can stay excited</a:t>
            </a:r>
          </a:p>
          <a:p>
            <a:pPr lvl="1"/>
            <a:r>
              <a:rPr lang="en-US" dirty="0"/>
              <a:t>Once reached, it may fall down energy sublevels </a:t>
            </a:r>
            <a:r>
              <a:rPr lang="en-US" b="1" dirty="0"/>
              <a:t>or </a:t>
            </a:r>
            <a:r>
              <a:rPr lang="en-US" dirty="0"/>
              <a:t>entire energy levels</a:t>
            </a:r>
          </a:p>
          <a:p>
            <a:pPr lvl="1"/>
            <a:r>
              <a:rPr lang="en-US" dirty="0"/>
              <a:t>Photon is released</a:t>
            </a:r>
          </a:p>
          <a:p>
            <a:pPr marL="365760" lvl="1" indent="0">
              <a:buNone/>
            </a:pPr>
            <a:endParaRPr lang="en-US" dirty="0"/>
          </a:p>
          <a:p>
            <a:pPr marL="36576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21760" y="152400"/>
            <a:ext cx="269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F L U O R E S C E N C E </a:t>
            </a:r>
          </a:p>
        </p:txBody>
      </p:sp>
    </p:spTree>
    <p:extLst>
      <p:ext uri="{BB962C8B-B14F-4D97-AF65-F5344CB8AC3E}">
        <p14:creationId xmlns:p14="http://schemas.microsoft.com/office/powerpoint/2010/main" val="109312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1143000"/>
          </a:xfrm>
        </p:spPr>
        <p:txBody>
          <a:bodyPr/>
          <a:lstStyle/>
          <a:p>
            <a:r>
              <a:rPr lang="en-US" dirty="0"/>
              <a:t>2. Atmosphere –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Fluorescence</a:t>
            </a:r>
            <a:r>
              <a:rPr lang="en-US" dirty="0"/>
              <a:t> (cont’d)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Oxygen gas and nitrogen gas bright-line emission spectra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This is [half of the reason] why sky is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blue</a:t>
            </a:r>
            <a:r>
              <a:rPr lang="en-US" b="1" dirty="0"/>
              <a:t>!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14600"/>
            <a:ext cx="7086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075" y="5410200"/>
            <a:ext cx="1863725" cy="1507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68355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Decatur</Template>
  <TotalTime>789</TotalTime>
  <Words>929</Words>
  <Application>Microsoft Office PowerPoint</Application>
  <PresentationFormat>On-screen Show (4:3)</PresentationFormat>
  <Paragraphs>127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 Rounded MT Bold</vt:lpstr>
      <vt:lpstr>Baskerville Old Face</vt:lpstr>
      <vt:lpstr>Calibri</vt:lpstr>
      <vt:lpstr>Century Schoolbook</vt:lpstr>
      <vt:lpstr>Pristina</vt:lpstr>
      <vt:lpstr>Times New Roman</vt:lpstr>
      <vt:lpstr>Wingdings</vt:lpstr>
      <vt:lpstr>Wingdings 2</vt:lpstr>
      <vt:lpstr>Oriel</vt:lpstr>
      <vt:lpstr>Why Does the Sky Change Colour as the Day Progresses?</vt:lpstr>
      <vt:lpstr>Every colour change in sky is related to light and atmosphere  Colour is what the human eye perceives when light is given off </vt:lpstr>
      <vt:lpstr>1. Light</vt:lpstr>
      <vt:lpstr>1. Light</vt:lpstr>
      <vt:lpstr>1. Light (cont’d)</vt:lpstr>
      <vt:lpstr>2. Atmosphere</vt:lpstr>
      <vt:lpstr>2. Atmosphere </vt:lpstr>
      <vt:lpstr>2. Atmosphere (cont’d)</vt:lpstr>
      <vt:lpstr>2. Atmosphere – Fluorescence (cont’d)</vt:lpstr>
      <vt:lpstr>2. Atmosphere (cont’d) </vt:lpstr>
      <vt:lpstr>We Must First Understand…</vt:lpstr>
      <vt:lpstr>Blue Sky </vt:lpstr>
      <vt:lpstr>Blue Sky (Part 2)</vt:lpstr>
      <vt:lpstr>2. Atmosphere – Video</vt:lpstr>
      <vt:lpstr>Blue never goes away… we just cannot see it sometimes!</vt:lpstr>
      <vt:lpstr>And finally…</vt:lpstr>
      <vt:lpstr>PowerPoint Presentation</vt:lpstr>
      <vt:lpstr>PowerPoint Presentation</vt:lpstr>
      <vt:lpstr>How are the Details Determined?</vt:lpstr>
      <vt:lpstr>Details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Does the Sky Change Colour as the Day Progresses?</dc:title>
  <dc:creator>Chitra</dc:creator>
  <cp:lastModifiedBy>Christopher Chui</cp:lastModifiedBy>
  <cp:revision>51</cp:revision>
  <dcterms:created xsi:type="dcterms:W3CDTF">2013-12-10T00:02:38Z</dcterms:created>
  <dcterms:modified xsi:type="dcterms:W3CDTF">2021-04-26T01:26:28Z</dcterms:modified>
</cp:coreProperties>
</file>