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68" r:id="rId3"/>
    <p:sldId id="258" r:id="rId4"/>
    <p:sldId id="259" r:id="rId5"/>
    <p:sldId id="265" r:id="rId6"/>
    <p:sldId id="257" r:id="rId7"/>
    <p:sldId id="269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78" y="10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6A103-052D-4774-AF47-DB11551A22EF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89B2CA-D14F-4CC8-97C2-8331038954B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5EAD-FEF6-4AB4-BE83-2C81BB87DEC7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AF20-D5AF-49AB-9055-8CE25DEA818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5EAD-FEF6-4AB4-BE83-2C81BB87DEC7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AF20-D5AF-49AB-9055-8CE25DEA818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5EAD-FEF6-4AB4-BE83-2C81BB87DEC7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AF20-D5AF-49AB-9055-8CE25DEA818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5EAD-FEF6-4AB4-BE83-2C81BB87DEC7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AF20-D5AF-49AB-9055-8CE25DEA818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5EAD-FEF6-4AB4-BE83-2C81BB87DEC7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AF20-D5AF-49AB-9055-8CE25DEA818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5EAD-FEF6-4AB4-BE83-2C81BB87DEC7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AF20-D5AF-49AB-9055-8CE25DEA818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5EAD-FEF6-4AB4-BE83-2C81BB87DEC7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AF20-D5AF-49AB-9055-8CE25DEA818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5EAD-FEF6-4AB4-BE83-2C81BB87DEC7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AF20-D5AF-49AB-9055-8CE25DEA818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5EAD-FEF6-4AB4-BE83-2C81BB87DEC7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AF20-D5AF-49AB-9055-8CE25DEA818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5EAD-FEF6-4AB4-BE83-2C81BB87DEC7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AF20-D5AF-49AB-9055-8CE25DEA818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5EAD-FEF6-4AB4-BE83-2C81BB87DEC7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AF20-D5AF-49AB-9055-8CE25DEA818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C5EAD-FEF6-4AB4-BE83-2C81BB87DEC7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AF20-D5AF-49AB-9055-8CE25DEA818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/>
          <a:lstStyle/>
          <a:p>
            <a:r>
              <a:rPr lang="en-US" altLang="zh-CN" dirty="0"/>
              <a:t>Fluids</a:t>
            </a:r>
            <a:endParaRPr lang="zh-CN" altLang="en-US" dirty="0"/>
          </a:p>
        </p:txBody>
      </p:sp>
      <p:pic>
        <p:nvPicPr>
          <p:cNvPr id="22530" name="Picture 2" descr="http://citydesk.freedomblogging.com/files/2010/08/hot-air-balloon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524000"/>
            <a:ext cx="5994400" cy="4495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3993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This hot air balloon has a fluid in it: a gas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Fluids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 fluid is a liquid or a gas</a:t>
            </a:r>
          </a:p>
          <a:p>
            <a:r>
              <a:rPr lang="en-US" altLang="zh-CN" dirty="0"/>
              <a:t>As you know, fluids do not have a definite shape, unlike solids</a:t>
            </a:r>
          </a:p>
          <a:p>
            <a:r>
              <a:rPr lang="en-US" altLang="zh-CN" dirty="0"/>
              <a:t>Fluids can “flow,” which is how they move</a:t>
            </a:r>
            <a:endParaRPr lang="zh-CN" altLang="en-US" dirty="0"/>
          </a:p>
        </p:txBody>
      </p:sp>
      <p:pic>
        <p:nvPicPr>
          <p:cNvPr id="1026" name="Picture 2" descr="http://ts2.mm.bing.net/th?id=H.4584053957855513&amp;pid=15.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4000500"/>
            <a:ext cx="2819400" cy="28575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800600" y="5638800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This picture shows one fluid flowing into and mixing with another fluid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Random movement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zh-CN" dirty="0"/>
              <a:t>Fluid particles move around randomly, hitting other particles</a:t>
            </a:r>
          </a:p>
          <a:p>
            <a:r>
              <a:rPr lang="en-US" altLang="zh-CN" dirty="0"/>
              <a:t>This means that we cannot predict where one particle of a fluid will be in the future</a:t>
            </a:r>
          </a:p>
          <a:p>
            <a:r>
              <a:rPr lang="en-US" altLang="zh-CN" dirty="0"/>
              <a:t>The fluid, however, which is made of many particles, doesn’t move randomly, and we can predict where it will move</a:t>
            </a:r>
          </a:p>
        </p:txBody>
      </p:sp>
      <p:pic>
        <p:nvPicPr>
          <p:cNvPr id="10242" name="Picture 2" descr="http://ts4.mm.bing.net/th?id=H.4566865514530707&amp;pid=1.7&amp;w=182&amp;h=151&amp;c=7&amp;rs=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5105400"/>
            <a:ext cx="1733550" cy="14382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257800" y="5562600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This shows the random movement of one particle in a fluid</a:t>
            </a: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Concentration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/>
          </a:bodyPr>
          <a:lstStyle/>
          <a:p>
            <a:r>
              <a:rPr lang="en-US" altLang="zh-CN" dirty="0"/>
              <a:t>In physics and chemistry, “concentration” means </a:t>
            </a:r>
            <a:r>
              <a:rPr lang="en-US" altLang="zh-CN" u="sng" dirty="0"/>
              <a:t>how much of something</a:t>
            </a:r>
            <a:r>
              <a:rPr lang="en-US" altLang="zh-CN" dirty="0"/>
              <a:t> (mass, volume, or number of particles) there is </a:t>
            </a:r>
            <a:r>
              <a:rPr lang="en-US" altLang="zh-CN" u="sng" dirty="0"/>
              <a:t>in a unit volume</a:t>
            </a:r>
            <a:r>
              <a:rPr lang="en-US" altLang="zh-CN" dirty="0"/>
              <a:t> (liters is most commonly used)</a:t>
            </a:r>
          </a:p>
          <a:p>
            <a:r>
              <a:rPr lang="en-US" altLang="zh-CN" dirty="0"/>
              <a:t>Brackets like this: [] around the name of a substance mean its concentration</a:t>
            </a:r>
          </a:p>
          <a:p>
            <a:pPr>
              <a:buNone/>
            </a:pPr>
            <a:r>
              <a:rPr lang="en-US" altLang="zh-CN" dirty="0"/>
              <a:t>	  mass of x        vol. of x          # of particles of x </a:t>
            </a:r>
          </a:p>
          <a:p>
            <a:pPr>
              <a:spcBef>
                <a:spcPts val="0"/>
              </a:spcBef>
              <a:buNone/>
            </a:pPr>
            <a:r>
              <a:rPr lang="en-US" altLang="zh-CN" dirty="0"/>
              <a:t>	   tot. vol.          total vol.             total volume</a:t>
            </a:r>
          </a:p>
          <a:p>
            <a:r>
              <a:rPr lang="en-US" altLang="zh-CN" dirty="0"/>
              <a:t>For example, if I mix 10 g of salt into 2 L of water, what is the [salt]?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0" y="6096000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[salt]=5g/L</a:t>
            </a:r>
            <a:endParaRPr lang="zh-CN" altLang="en-US" sz="32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4953000"/>
            <a:ext cx="15240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28600" y="4648200"/>
            <a:ext cx="754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[x]=                    </a:t>
            </a:r>
            <a:r>
              <a:rPr lang="en-US" altLang="zh-CN" sz="3200" i="1" dirty="0"/>
              <a:t>or</a:t>
            </a:r>
            <a:r>
              <a:rPr lang="en-US" altLang="zh-CN" sz="3200" dirty="0"/>
              <a:t>                    </a:t>
            </a:r>
            <a:r>
              <a:rPr lang="en-US" altLang="zh-CN" sz="3200" i="1" dirty="0" err="1"/>
              <a:t>or</a:t>
            </a:r>
            <a:endParaRPr lang="zh-CN" altLang="en-US" sz="3200" i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276600" y="4953000"/>
            <a:ext cx="15240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486400" y="4953000"/>
            <a:ext cx="30480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Dilute or Concentrated?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If something is “dilute,” it has a lower concentration than something else</a:t>
            </a:r>
          </a:p>
          <a:p>
            <a:r>
              <a:rPr lang="en-US" altLang="zh-CN" dirty="0"/>
              <a:t>If something is “concentrated,” it has a higher concentration than something else</a:t>
            </a:r>
            <a:endParaRPr lang="zh-CN" altLang="en-US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 b="21053"/>
          <a:stretch>
            <a:fillRect/>
          </a:stretch>
        </p:blipFill>
        <p:spPr bwMode="auto">
          <a:xfrm>
            <a:off x="609600" y="4572000"/>
            <a:ext cx="504317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715000" y="4876800"/>
            <a:ext cx="3048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These cups have different concentrations of a substance in water.  Which is the most dilute and which is the most concentrated?</a:t>
            </a:r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Diffusion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3581400"/>
          </a:xfrm>
        </p:spPr>
        <p:txBody>
          <a:bodyPr>
            <a:normAutofit/>
          </a:bodyPr>
          <a:lstStyle/>
          <a:p>
            <a:r>
              <a:rPr lang="en-US" altLang="zh-CN" dirty="0"/>
              <a:t>Diffusion is the spreading out of fluid particles in their container until their concentration is the same everywhere</a:t>
            </a:r>
          </a:p>
          <a:p>
            <a:r>
              <a:rPr lang="en-US" altLang="zh-CN" dirty="0"/>
              <a:t>The particles always move from high concentration (concentrated) to low concentration (dilute) in diffusion</a:t>
            </a:r>
          </a:p>
          <a:p>
            <a:endParaRPr lang="zh-CN" altLang="en-US" dirty="0"/>
          </a:p>
        </p:txBody>
      </p:sp>
      <p:pic>
        <p:nvPicPr>
          <p:cNvPr id="20482" name="Picture 2" descr="http://chemwiki.ucdavis.edu/@api/deki/files/4714/=e2.JPG?size=webvie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4852416"/>
            <a:ext cx="3352800" cy="200558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324600" y="5105400"/>
            <a:ext cx="2514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In this picture, particles are diffusing from the more concentrated area on the left to the more dilute area on the right</a:t>
            </a:r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More about diffusion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altLang="zh-CN" dirty="0"/>
              <a:t>Diffusion is caused by the random movement of the particles in the fluid</a:t>
            </a:r>
          </a:p>
          <a:p>
            <a:r>
              <a:rPr lang="en-US" altLang="zh-CN" dirty="0"/>
              <a:t>How fast diffusion happens can change with temperature and the mass of the particles that are diffusing</a:t>
            </a:r>
          </a:p>
          <a:p>
            <a:r>
              <a:rPr lang="en-US" altLang="zh-CN" dirty="0"/>
              <a:t>Diffusion happens faster at higher temperatures and with particles that have lower masses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5695950"/>
            <a:ext cx="34766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362200" y="54102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water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3528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sugar</a:t>
            </a:r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393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Fluids</vt:lpstr>
      <vt:lpstr>Fluids</vt:lpstr>
      <vt:lpstr>Random movement</vt:lpstr>
      <vt:lpstr>Concentration</vt:lpstr>
      <vt:lpstr>Dilute or Concentrated?</vt:lpstr>
      <vt:lpstr>Diffusion</vt:lpstr>
      <vt:lpstr>More about diffusion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Gases: Part 1</dc:title>
  <dc:creator>Teacher</dc:creator>
  <cp:lastModifiedBy>Christopher Chui</cp:lastModifiedBy>
  <cp:revision>37</cp:revision>
  <dcterms:created xsi:type="dcterms:W3CDTF">2013-05-06T02:51:19Z</dcterms:created>
  <dcterms:modified xsi:type="dcterms:W3CDTF">2021-04-25T04:26:53Z</dcterms:modified>
</cp:coreProperties>
</file>