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4" r:id="rId4"/>
    <p:sldId id="279" r:id="rId5"/>
    <p:sldId id="276" r:id="rId6"/>
    <p:sldId id="272" r:id="rId7"/>
    <p:sldId id="268" r:id="rId8"/>
    <p:sldId id="275" r:id="rId9"/>
    <p:sldId id="277" r:id="rId10"/>
    <p:sldId id="278" r:id="rId11"/>
    <p:sldId id="273" r:id="rId12"/>
    <p:sldId id="270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8" y="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9A4C-928B-407F-9DF3-56B00F2751B5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D71D7-D91D-4054-95AE-17A98C6E47F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//upload.wikimedia.org/wikipedia/commons/d/d8/HEUraniumC.jpg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//upload.wikimedia.org/wikipedia/commons/1/1f/HeTube.jpg" TargetMode="External"/><Relationship Id="rId2" Type="http://schemas.openxmlformats.org/officeDocument/2006/relationships/hyperlink" Target="//upload.wikimedia.org/wikipedia/commons/8/83/Hydrogen_discharge_tube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//upload.wikimedia.org/wikipedia/commons/f/fb/Copper.jpg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0" Type="http://schemas.openxmlformats.org/officeDocument/2006/relationships/hyperlink" Target="//upload.wikimedia.org/wikipedia/commons/3/35/Bromine_vial_in_acrylic_cube.jpg" TargetMode="External"/><Relationship Id="rId4" Type="http://schemas.openxmlformats.org/officeDocument/2006/relationships/hyperlink" Target="//upload.wikimedia.org/wikipedia/commons/1/16/Barium_unter_Argon_Schutzgas_Atmosph%C3%A4re.jpg" TargetMode="External"/><Relationship Id="rId9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hyperlink" Target="http://en.wikipedia.org/wiki/File:Water_molecule_3D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ile:Nitrogen-3D-vdW.png" TargetMode="External"/><Relationship Id="rId5" Type="http://schemas.openxmlformats.org/officeDocument/2006/relationships/image" Target="../media/image13.png"/><Relationship Id="rId4" Type="http://schemas.openxmlformats.org/officeDocument/2006/relationships/hyperlink" Target="http://en.wikipedia.org/wiki/File:Carbon-dioxide-3D-vdW.sv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altLang="zh-CN" dirty="0"/>
              <a:t>Elements</a:t>
            </a:r>
            <a:endParaRPr lang="zh-CN" altLang="en-US" dirty="0"/>
          </a:p>
        </p:txBody>
      </p:sp>
      <p:pic>
        <p:nvPicPr>
          <p:cNvPr id="22533" name="Picture 5" descr="File:Hydrogen discharge tube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 l="8344" t="25000" r="8219" b="25000"/>
          <a:stretch>
            <a:fillRect/>
          </a:stretch>
        </p:blipFill>
        <p:spPr bwMode="auto">
          <a:xfrm>
            <a:off x="914400" y="1219200"/>
            <a:ext cx="3352800" cy="670560"/>
          </a:xfrm>
          <a:prstGeom prst="rect">
            <a:avLst/>
          </a:prstGeom>
          <a:noFill/>
        </p:spPr>
      </p:pic>
      <p:pic>
        <p:nvPicPr>
          <p:cNvPr id="22535" name="Picture 7" descr="File:Barium unter Argon Schutzgas Atmosphäre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5800" y="1066800"/>
            <a:ext cx="2971800" cy="1723869"/>
          </a:xfrm>
          <a:prstGeom prst="rect">
            <a:avLst/>
          </a:prstGeom>
          <a:noFill/>
        </p:spPr>
      </p:pic>
      <p:pic>
        <p:nvPicPr>
          <p:cNvPr id="22537" name="Picture 9" descr="File:Copper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00200" y="1981200"/>
            <a:ext cx="2057400" cy="2057400"/>
          </a:xfrm>
          <a:prstGeom prst="rect">
            <a:avLst/>
          </a:prstGeom>
          <a:noFill/>
        </p:spPr>
      </p:pic>
      <p:pic>
        <p:nvPicPr>
          <p:cNvPr id="22539" name="Picture 11" descr="File:HEUraniumC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53000" y="2819400"/>
            <a:ext cx="2133600" cy="1706880"/>
          </a:xfrm>
          <a:prstGeom prst="rect">
            <a:avLst/>
          </a:prstGeom>
          <a:noFill/>
        </p:spPr>
      </p:pic>
      <p:pic>
        <p:nvPicPr>
          <p:cNvPr id="22541" name="Picture 13" descr="File:Bromine vial in acrylic cube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286000" y="4114800"/>
            <a:ext cx="1752600" cy="1735248"/>
          </a:xfrm>
          <a:prstGeom prst="rect">
            <a:avLst/>
          </a:prstGeom>
          <a:noFill/>
        </p:spPr>
      </p:pic>
      <p:pic>
        <p:nvPicPr>
          <p:cNvPr id="22543" name="Picture 15" descr="File:HeTube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495800" y="4572000"/>
            <a:ext cx="1930400" cy="14478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752600" y="60198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Examples of certain chemical elements. From left to right: hydrogen, barium, copper, uranium, bromine, and helium.</a:t>
            </a: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Mixtures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mixture is matter made up of two or more different types of particles.</a:t>
            </a:r>
          </a:p>
          <a:p>
            <a:r>
              <a:rPr lang="en-US" altLang="zh-CN" dirty="0"/>
              <a:t>A mixture can be separated into its different types of particles.</a:t>
            </a:r>
          </a:p>
          <a:p>
            <a:r>
              <a:rPr lang="en-US" altLang="zh-CN" dirty="0"/>
              <a:t>An example of a mixture is salt water. You can separate the salt from the water if you evaporate the water.</a:t>
            </a:r>
            <a:endParaRPr lang="zh-CN" altLang="en-US" dirty="0"/>
          </a:p>
        </p:txBody>
      </p:sp>
      <p:pic>
        <p:nvPicPr>
          <p:cNvPr id="23554" name="Picture 2" descr="http://ts1.mm.bing.net/th?id=H.4908585872524800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4953000"/>
            <a:ext cx="1828800" cy="1828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705600" y="5410200"/>
            <a:ext cx="152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This is a mixture of different candies.</a:t>
            </a:r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Carbon!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Carbon is the element most important to life because it is good at making very large molecules like DNA</a:t>
            </a:r>
          </a:p>
          <a:p>
            <a:r>
              <a:rPr lang="en-US" altLang="zh-CN" dirty="0"/>
              <a:t>Pencils use pure carbon (graphite) to write</a:t>
            </a:r>
          </a:p>
          <a:p>
            <a:r>
              <a:rPr lang="en-US" altLang="zh-CN" dirty="0"/>
              <a:t>Diamonds are also pure carbon</a:t>
            </a:r>
            <a:endParaRPr lang="zh-CN" altLang="en-US" dirty="0"/>
          </a:p>
        </p:txBody>
      </p:sp>
      <p:pic>
        <p:nvPicPr>
          <p:cNvPr id="27650" name="Picture 2" descr="http://ts2.mm.bing.net/th?id=H.4594142780523085&amp;pid=15.1"/>
          <p:cNvPicPr>
            <a:picLocks noChangeAspect="1" noChangeArrowheads="1"/>
          </p:cNvPicPr>
          <p:nvPr/>
        </p:nvPicPr>
        <p:blipFill>
          <a:blip r:embed="rId2"/>
          <a:srcRect l="21993" t="5333" r="14777" b="6667"/>
          <a:stretch>
            <a:fillRect/>
          </a:stretch>
        </p:blipFill>
        <p:spPr bwMode="auto">
          <a:xfrm>
            <a:off x="1524000" y="4343401"/>
            <a:ext cx="1540164" cy="2209800"/>
          </a:xfrm>
          <a:prstGeom prst="rect">
            <a:avLst/>
          </a:prstGeom>
          <a:noFill/>
        </p:spPr>
      </p:pic>
      <p:pic>
        <p:nvPicPr>
          <p:cNvPr id="27652" name="Picture 4" descr="http://ts1.mm.bing.net/th?id=H.4918266748404136&amp;pid=15.1&amp;w=194&amp;h=175&amp;p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4572000"/>
            <a:ext cx="1828800" cy="1653586"/>
          </a:xfrm>
          <a:prstGeom prst="rect">
            <a:avLst/>
          </a:prstGeom>
          <a:noFill/>
        </p:spPr>
      </p:pic>
      <p:pic>
        <p:nvPicPr>
          <p:cNvPr id="27654" name="Picture 6" descr="http://ts3.mm.bing.net/th?id=H.4551571075105062&amp;pid=15.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4267200"/>
            <a:ext cx="2476500" cy="214312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505200" y="6248400"/>
            <a:ext cx="2138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Structure of graphite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18950" y="6412468"/>
            <a:ext cx="1781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Structure of DNA</a:t>
            </a:r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CN" dirty="0"/>
              <a:t>Table salt: Friend or enemy?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altLang="zh-CN" dirty="0"/>
              <a:t>Some elements are safe sometimes and dangerous other times</a:t>
            </a:r>
          </a:p>
          <a:p>
            <a:r>
              <a:rPr lang="en-US" altLang="zh-CN" dirty="0"/>
              <a:t>Table salt is made of sodium and chlorine, but pure sodium will explode if it touches water and chlorine is a poisonous gas used in warfare.</a:t>
            </a:r>
          </a:p>
          <a:p>
            <a:endParaRPr lang="zh-CN" altLang="en-US" dirty="0"/>
          </a:p>
        </p:txBody>
      </p:sp>
      <p:pic>
        <p:nvPicPr>
          <p:cNvPr id="27650" name="Picture 2" descr="http://ts3.mm.bing.net/th?id=H.4699515506918342&amp;pid=15.1&amp;w=245&amp;h=175&amp;p=0"/>
          <p:cNvPicPr>
            <a:picLocks noChangeAspect="1" noChangeArrowheads="1"/>
          </p:cNvPicPr>
          <p:nvPr/>
        </p:nvPicPr>
        <p:blipFill>
          <a:blip r:embed="rId2"/>
          <a:srcRect t="14953"/>
          <a:stretch>
            <a:fillRect/>
          </a:stretch>
        </p:blipFill>
        <p:spPr bwMode="auto">
          <a:xfrm>
            <a:off x="685800" y="4343400"/>
            <a:ext cx="2857500" cy="1733550"/>
          </a:xfrm>
          <a:prstGeom prst="rect">
            <a:avLst/>
          </a:prstGeom>
          <a:noFill/>
        </p:spPr>
      </p:pic>
      <p:pic>
        <p:nvPicPr>
          <p:cNvPr id="27652" name="Picture 4" descr="http://ts2.mm.bing.net/th?id=H.5014315091757273&amp;pid=15.1"/>
          <p:cNvPicPr>
            <a:picLocks noChangeAspect="1" noChangeArrowheads="1"/>
          </p:cNvPicPr>
          <p:nvPr/>
        </p:nvPicPr>
        <p:blipFill>
          <a:blip r:embed="rId3"/>
          <a:srcRect t="9875" b="11125"/>
          <a:stretch>
            <a:fillRect/>
          </a:stretch>
        </p:blipFill>
        <p:spPr bwMode="auto">
          <a:xfrm>
            <a:off x="4343400" y="4114800"/>
            <a:ext cx="1828800" cy="1828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57200" y="5983069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 small piece of sodium exploding in water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91000" y="5934670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Chlorine gas was used in battle in World War I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4724400"/>
            <a:ext cx="30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/>
              <a:t>+</a:t>
            </a:r>
            <a:endParaRPr lang="zh-CN" alt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6400800" y="4800600"/>
            <a:ext cx="30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/>
              <a:t>=</a:t>
            </a:r>
            <a:endParaRPr lang="zh-CN" altLang="en-US" sz="4000" dirty="0"/>
          </a:p>
        </p:txBody>
      </p:sp>
      <p:pic>
        <p:nvPicPr>
          <p:cNvPr id="27654" name="Picture 6" descr="http://ts2.mm.bing.net/th?id=H.4519616529433513&amp;pid=15.1"/>
          <p:cNvPicPr>
            <a:picLocks noChangeAspect="1" noChangeArrowheads="1"/>
          </p:cNvPicPr>
          <p:nvPr/>
        </p:nvPicPr>
        <p:blipFill>
          <a:blip r:embed="rId4"/>
          <a:srcRect t="10667" b="12000"/>
          <a:stretch>
            <a:fillRect/>
          </a:stretch>
        </p:blipFill>
        <p:spPr bwMode="auto">
          <a:xfrm>
            <a:off x="7010400" y="4191000"/>
            <a:ext cx="1828800" cy="188569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7086600" y="6172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Table salt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What is an element?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A element is a pure substance made of one type of atom</a:t>
            </a:r>
          </a:p>
          <a:p>
            <a:r>
              <a:rPr lang="en-US" dirty="0"/>
              <a:t>Elements are divided into metals and non-metals</a:t>
            </a:r>
          </a:p>
          <a:p>
            <a:r>
              <a:rPr lang="en-US" dirty="0"/>
              <a:t>Examples of non-metal elements include carbon, oxygen, hydrogen, and nitrogen</a:t>
            </a:r>
          </a:p>
          <a:p>
            <a:r>
              <a:rPr lang="en-US" dirty="0"/>
              <a:t>Examples of metal elements include aluminum, iron, copper, and gold</a:t>
            </a:r>
          </a:p>
        </p:txBody>
      </p:sp>
      <p:pic>
        <p:nvPicPr>
          <p:cNvPr id="2050" name="Picture 2" descr="http://ts4.mm.bing.net/th?id=H.4639231363187959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5571743"/>
            <a:ext cx="1828800" cy="128625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486400" y="63246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 gold bar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Atoms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All the matter we can see is made of very small particles called ‘atoms.’</a:t>
            </a:r>
          </a:p>
          <a:p>
            <a:r>
              <a:rPr lang="en-US" altLang="zh-CN" dirty="0"/>
              <a:t>They are not the smallest things we know of, but they are so small we can’t see them except with the most powerful microscopes. (A microscope is a tool for looking at very small things.)</a:t>
            </a:r>
          </a:p>
          <a:p>
            <a:r>
              <a:rPr lang="en-US" altLang="zh-CN" dirty="0"/>
              <a:t>There are about </a:t>
            </a:r>
            <a:r>
              <a:rPr lang="en-US" dirty="0"/>
              <a:t>5.07 x 10</a:t>
            </a:r>
            <a:r>
              <a:rPr lang="en-US" baseline="30000" dirty="0"/>
              <a:t>24</a:t>
            </a:r>
            <a:r>
              <a:rPr lang="en-US" dirty="0"/>
              <a:t>  or </a:t>
            </a:r>
            <a:r>
              <a:rPr lang="en-US" altLang="zh-CN" dirty="0"/>
              <a:t>5,070,000,000,000,000,000,000,000 atoms in a milliliter of water. 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404938" y="1676400"/>
            <a:ext cx="6865937" cy="436563"/>
            <a:chOff x="885" y="1056"/>
            <a:chExt cx="4325" cy="275"/>
          </a:xfrm>
        </p:grpSpPr>
        <p:sp>
          <p:nvSpPr>
            <p:cNvPr id="3082" name="Oval 2"/>
            <p:cNvSpPr>
              <a:spLocks noChangeArrowheads="1"/>
            </p:cNvSpPr>
            <p:nvPr/>
          </p:nvSpPr>
          <p:spPr bwMode="auto">
            <a:xfrm>
              <a:off x="885" y="1091"/>
              <a:ext cx="240" cy="24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083" name="Text Box 5"/>
            <p:cNvSpPr txBox="1">
              <a:spLocks noChangeArrowheads="1"/>
            </p:cNvSpPr>
            <p:nvPr/>
          </p:nvSpPr>
          <p:spPr bwMode="auto">
            <a:xfrm>
              <a:off x="1658" y="1056"/>
              <a:ext cx="35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zh-CN" sz="2000" dirty="0">
                  <a:ea typeface="宋体" charset="-122"/>
                </a:rPr>
                <a:t>Name:  </a:t>
              </a:r>
              <a:r>
                <a:rPr lang="en-GB" altLang="zh-CN" sz="2000" dirty="0">
                  <a:solidFill>
                    <a:schemeClr val="accent2"/>
                  </a:solidFill>
                  <a:ea typeface="宋体" charset="-122"/>
                </a:rPr>
                <a:t>Proton</a:t>
              </a:r>
              <a:r>
                <a:rPr lang="en-GB" altLang="zh-CN" sz="2000" dirty="0">
                  <a:ea typeface="宋体" charset="-122"/>
                </a:rPr>
                <a:t> 		Charge:  </a:t>
              </a:r>
              <a:r>
                <a:rPr lang="en-GB" altLang="zh-CN" sz="2000" dirty="0">
                  <a:solidFill>
                    <a:schemeClr val="accent2"/>
                  </a:solidFill>
                  <a:ea typeface="宋体" charset="-122"/>
                </a:rPr>
                <a:t>+1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406525" y="2667000"/>
            <a:ext cx="6899275" cy="396875"/>
            <a:chOff x="886" y="1680"/>
            <a:chExt cx="4346" cy="250"/>
          </a:xfrm>
        </p:grpSpPr>
        <p:sp>
          <p:nvSpPr>
            <p:cNvPr id="3080" name="Oval 3"/>
            <p:cNvSpPr>
              <a:spLocks noChangeArrowheads="1"/>
            </p:cNvSpPr>
            <p:nvPr/>
          </p:nvSpPr>
          <p:spPr bwMode="auto">
            <a:xfrm>
              <a:off x="886" y="1689"/>
              <a:ext cx="240" cy="24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3081" name="Text Box 6"/>
            <p:cNvSpPr txBox="1">
              <a:spLocks noChangeArrowheads="1"/>
            </p:cNvSpPr>
            <p:nvPr/>
          </p:nvSpPr>
          <p:spPr bwMode="auto">
            <a:xfrm>
              <a:off x="1680" y="1680"/>
              <a:ext cx="35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zh-CN" sz="2000" dirty="0">
                  <a:ea typeface="宋体" charset="-122"/>
                </a:rPr>
                <a:t>Name:  Neutron 		Charge:   0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590675" y="3856038"/>
            <a:ext cx="6696075" cy="396875"/>
            <a:chOff x="1002" y="2429"/>
            <a:chExt cx="4218" cy="250"/>
          </a:xfrm>
        </p:grpSpPr>
        <p:sp>
          <p:nvSpPr>
            <p:cNvPr id="3078" name="Text Box 7"/>
            <p:cNvSpPr txBox="1">
              <a:spLocks noChangeArrowheads="1"/>
            </p:cNvSpPr>
            <p:nvPr/>
          </p:nvSpPr>
          <p:spPr bwMode="auto">
            <a:xfrm>
              <a:off x="1668" y="2429"/>
              <a:ext cx="35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zh-CN" sz="2000" dirty="0">
                  <a:ea typeface="宋体" charset="-122"/>
                </a:rPr>
                <a:t>Name: </a:t>
              </a:r>
              <a:r>
                <a:rPr lang="en-GB" altLang="zh-CN" sz="2000" dirty="0">
                  <a:solidFill>
                    <a:srgbClr val="FF0066"/>
                  </a:solidFill>
                  <a:ea typeface="宋体" charset="-122"/>
                </a:rPr>
                <a:t>Electron	</a:t>
              </a:r>
              <a:r>
                <a:rPr lang="en-GB" altLang="zh-CN" sz="2000" dirty="0">
                  <a:ea typeface="宋体" charset="-122"/>
                </a:rPr>
                <a:t>	Charge: </a:t>
              </a:r>
              <a:r>
                <a:rPr lang="en-GB" altLang="zh-CN" sz="2000" dirty="0">
                  <a:solidFill>
                    <a:srgbClr val="FF0066"/>
                  </a:solidFill>
                  <a:ea typeface="宋体" charset="-122"/>
                </a:rPr>
                <a:t>-1</a:t>
              </a:r>
            </a:p>
          </p:txBody>
        </p:sp>
        <p:sp>
          <p:nvSpPr>
            <p:cNvPr id="3079" name="Oval 8"/>
            <p:cNvSpPr>
              <a:spLocks noChangeArrowheads="1"/>
            </p:cNvSpPr>
            <p:nvPr/>
          </p:nvSpPr>
          <p:spPr bwMode="auto">
            <a:xfrm>
              <a:off x="1002" y="2525"/>
              <a:ext cx="71" cy="71"/>
            </a:xfrm>
            <a:prstGeom prst="ellips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</p:grpSp>
      <p:sp>
        <p:nvSpPr>
          <p:cNvPr id="3077" name="Text Box 13"/>
          <p:cNvSpPr txBox="1">
            <a:spLocks noChangeArrowheads="1"/>
          </p:cNvSpPr>
          <p:nvPr/>
        </p:nvSpPr>
        <p:spPr bwMode="auto">
          <a:xfrm>
            <a:off x="2244725" y="306388"/>
            <a:ext cx="443388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zh-CN" sz="3200" b="1" dirty="0">
                <a:ea typeface="宋体" charset="-122"/>
              </a:rPr>
              <a:t>All atoms are made up of just 3 basic particles: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6800" y="50292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“Charge” causes objects to experience a force when near other electrically charged objects. It’s like a magnet.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Inside an atom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altLang="zh-CN" dirty="0"/>
              <a:t>An atom has a nucleus in the middle, and electrons around the nucleus</a:t>
            </a:r>
          </a:p>
          <a:p>
            <a:r>
              <a:rPr lang="en-US" altLang="zh-CN" dirty="0"/>
              <a:t>The nucleus is made of protons and neutrons</a:t>
            </a:r>
          </a:p>
          <a:p>
            <a:r>
              <a:rPr lang="en-US" altLang="zh-CN" dirty="0"/>
              <a:t>An atom has the same number of protons as electrons so the + and - charges cancel to equal 0 charge for the atom</a:t>
            </a:r>
          </a:p>
        </p:txBody>
      </p:sp>
      <p:pic>
        <p:nvPicPr>
          <p:cNvPr id="28674" name="Picture 2" descr="http://ts4.mm.bing.net/th?id=H.4865391468414783&amp;pid=15.1&amp;w=175&amp;h=188&amp;p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4419600"/>
            <a:ext cx="2133600" cy="2286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0" y="63246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 helium atom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54864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Question: Is the nucleus’ charge positive or negative?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Where did the elements come from?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The elements on our planet were mostly made before the Earth was made</a:t>
            </a:r>
          </a:p>
          <a:p>
            <a:r>
              <a:rPr lang="en-US" dirty="0"/>
              <a:t>The simplest elements, hydrogen and helium, were created when the universe was created</a:t>
            </a:r>
          </a:p>
          <a:p>
            <a:r>
              <a:rPr lang="en-US" dirty="0"/>
              <a:t>The other elements were made inside stars which later exploded</a:t>
            </a:r>
          </a:p>
        </p:txBody>
      </p:sp>
      <p:pic>
        <p:nvPicPr>
          <p:cNvPr id="1026" name="Picture 2" descr="http://d3.yimg.com/sr/img/4/6c5e1436-2bd1-3116-b096-7e1737324b9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4724400"/>
            <a:ext cx="1914525" cy="1905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181600" y="54102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Most of your body’s atoms were made inside stars billions of years ago</a:t>
            </a: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altLang="zh-CN" dirty="0"/>
              <a:t>What can elements do?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/>
          </a:bodyPr>
          <a:lstStyle/>
          <a:p>
            <a:r>
              <a:rPr lang="en-US" altLang="zh-CN" dirty="0"/>
              <a:t>Some elements we need to stay alive, like oxygen. Oxygen is in air, and we would die in minutes without it</a:t>
            </a:r>
          </a:p>
          <a:p>
            <a:r>
              <a:rPr lang="en-US" altLang="zh-CN" dirty="0"/>
              <a:t>Other elements are very poisonous and even a small amount would kill us, like arsenic</a:t>
            </a:r>
          </a:p>
        </p:txBody>
      </p:sp>
      <p:pic>
        <p:nvPicPr>
          <p:cNvPr id="10250" name="Picture 10" descr="http://ts3.mm.bing.net/th?id=H.4869819561804498&amp;pid=15.1"/>
          <p:cNvPicPr>
            <a:picLocks noChangeAspect="1" noChangeArrowheads="1"/>
          </p:cNvPicPr>
          <p:nvPr/>
        </p:nvPicPr>
        <p:blipFill>
          <a:blip r:embed="rId2"/>
          <a:srcRect r="8000" b="30667"/>
          <a:stretch>
            <a:fillRect/>
          </a:stretch>
        </p:blipFill>
        <p:spPr bwMode="auto">
          <a:xfrm>
            <a:off x="1828800" y="4191000"/>
            <a:ext cx="2133600" cy="2411896"/>
          </a:xfrm>
          <a:prstGeom prst="rect">
            <a:avLst/>
          </a:prstGeom>
          <a:noFill/>
        </p:spPr>
      </p:pic>
      <p:pic>
        <p:nvPicPr>
          <p:cNvPr id="10252" name="Picture 12" descr="http://ts1.mm.bing.net/th?id=H.4915140034036604&amp;pid=15.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4191000"/>
            <a:ext cx="23622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Molecules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molecule is a group of atoms that have joined together into one piece.</a:t>
            </a:r>
          </a:p>
          <a:p>
            <a:r>
              <a:rPr lang="en-US" altLang="zh-CN" dirty="0"/>
              <a:t>Molecules have 2 or more atoms in them, and some molecules have thousands or more atoms in them. </a:t>
            </a:r>
          </a:p>
          <a:p>
            <a:r>
              <a:rPr lang="en-US" altLang="zh-CN" dirty="0"/>
              <a:t>Here are some common molecules:</a:t>
            </a:r>
            <a:endParaRPr lang="zh-CN" altLang="en-US" dirty="0"/>
          </a:p>
        </p:txBody>
      </p:sp>
      <p:pic>
        <p:nvPicPr>
          <p:cNvPr id="10242" name="Picture 2" descr="http://upload.wikimedia.org/wikipedia/commons/thumb/1/1c/Water_molecule_3D.svg/121px-Water_molecule_3D.svg.png">
            <a:hlinkClick r:id="rId2" tooltip="Ball-and-stick model of a water molecu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5105400"/>
            <a:ext cx="1152525" cy="990601"/>
          </a:xfrm>
          <a:prstGeom prst="rect">
            <a:avLst/>
          </a:prstGeom>
          <a:noFill/>
        </p:spPr>
      </p:pic>
      <p:pic>
        <p:nvPicPr>
          <p:cNvPr id="10244" name="Picture 4" descr="http://upload.wikimedia.org/wikipedia/commons/thumb/a/af/Carbon-dioxide-3D-vdW.svg/121px-Carbon-dioxide-3D-vdW.svg.png">
            <a:hlinkClick r:id="rId4" tooltip="Spacefill model of carbon dioxide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2200" y="5105400"/>
            <a:ext cx="1447800" cy="957223"/>
          </a:xfrm>
          <a:prstGeom prst="rect">
            <a:avLst/>
          </a:prstGeom>
          <a:noFill/>
        </p:spPr>
      </p:pic>
      <p:pic>
        <p:nvPicPr>
          <p:cNvPr id="10246" name="Picture 6" descr="http://upload.wikimedia.org/wikipedia/commons/thumb/6/6c/Nitrogen-3D-vdW.png/150px-Nitrogen-3D-vdW.pn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81400" y="5029200"/>
            <a:ext cx="1428750" cy="10858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95400" y="6172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Water: H</a:t>
            </a:r>
            <a:r>
              <a:rPr lang="en-US" altLang="zh-CN" baseline="-25000" dirty="0"/>
              <a:t>2</a:t>
            </a:r>
            <a:r>
              <a:rPr lang="en-US" altLang="zh-CN" dirty="0"/>
              <a:t>O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657600" y="6172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Nitrogen: N</a:t>
            </a:r>
            <a:r>
              <a:rPr lang="en-US" altLang="zh-CN" baseline="-25000" dirty="0"/>
              <a:t>2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67400" y="6172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Carbon Dioxide: CO</a:t>
            </a:r>
            <a:r>
              <a:rPr lang="en-US" altLang="zh-CN" baseline="-25000" dirty="0"/>
              <a:t>2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Pure substances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pure substance can be a solid, liquid, or gas.</a:t>
            </a:r>
          </a:p>
          <a:p>
            <a:r>
              <a:rPr lang="en-US" dirty="0"/>
              <a:t>A pure substance has all the same atoms or molecules.</a:t>
            </a:r>
          </a:p>
          <a:p>
            <a:r>
              <a:rPr lang="en-US" dirty="0"/>
              <a:t>An example of a pure substance is pure water.</a:t>
            </a:r>
          </a:p>
          <a:p>
            <a:endParaRPr lang="zh-CN" altLang="en-US" dirty="0"/>
          </a:p>
        </p:txBody>
      </p:sp>
      <p:pic>
        <p:nvPicPr>
          <p:cNvPr id="22530" name="Picture 2" descr="http://ts2.mm.bing.net/th?id=H.4685174601875641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267200"/>
            <a:ext cx="2857500" cy="23812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943600" y="52578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Here are some pure substances: sugar, ice cubes, and baking soda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641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Elements</vt:lpstr>
      <vt:lpstr>What is an element?</vt:lpstr>
      <vt:lpstr>Atoms</vt:lpstr>
      <vt:lpstr>PowerPoint Presentation</vt:lpstr>
      <vt:lpstr>Inside an atom</vt:lpstr>
      <vt:lpstr>Where did the elements come from?</vt:lpstr>
      <vt:lpstr>What can elements do?</vt:lpstr>
      <vt:lpstr>Molecules</vt:lpstr>
      <vt:lpstr>Pure substances</vt:lpstr>
      <vt:lpstr>Mixtures</vt:lpstr>
      <vt:lpstr>Carbon!</vt:lpstr>
      <vt:lpstr>Table salt: Friend or enemy?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</dc:title>
  <dc:creator>Teacher</dc:creator>
  <cp:lastModifiedBy>Christopher Chui</cp:lastModifiedBy>
  <cp:revision>36</cp:revision>
  <dcterms:created xsi:type="dcterms:W3CDTF">2013-03-27T05:08:47Z</dcterms:created>
  <dcterms:modified xsi:type="dcterms:W3CDTF">2021-04-25T04:23:17Z</dcterms:modified>
</cp:coreProperties>
</file>