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7" r:id="rId2"/>
    <p:sldId id="258" r:id="rId3"/>
    <p:sldId id="259" r:id="rId4"/>
    <p:sldId id="266" r:id="rId5"/>
    <p:sldId id="265" r:id="rId6"/>
    <p:sldId id="269" r:id="rId7"/>
    <p:sldId id="267" r:id="rId8"/>
    <p:sldId id="268" r:id="rId9"/>
    <p:sldId id="270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</p:sldIdLst>
  <p:sldSz cx="9144000" cy="6858000" type="screen4x3"/>
  <p:notesSz cx="7102475" cy="9369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59" autoAdjust="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r">
              <a:defRPr sz="1200"/>
            </a:lvl1pPr>
          </a:lstStyle>
          <a:p>
            <a:fld id="{2B2EDD77-84C6-4DED-B893-A985925CED49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9328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899328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r">
              <a:defRPr sz="1200"/>
            </a:lvl1pPr>
          </a:lstStyle>
          <a:p>
            <a:fld id="{ED1760FE-12C4-4E6F-8A58-2DA3BE296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9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r">
              <a:defRPr sz="1200"/>
            </a:lvl1pPr>
          </a:lstStyle>
          <a:p>
            <a:fld id="{2246403A-6EA4-436A-9CB2-F5B17846D419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703263"/>
            <a:ext cx="4683125" cy="3513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19" tIns="47060" rIns="94119" bIns="4706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0477"/>
            <a:ext cx="5681980" cy="4216241"/>
          </a:xfrm>
          <a:prstGeom prst="rect">
            <a:avLst/>
          </a:prstGeom>
        </p:spPr>
        <p:txBody>
          <a:bodyPr vert="horz" lIns="94119" tIns="47060" rIns="94119" bIns="4706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328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899328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r">
              <a:defRPr sz="1200"/>
            </a:lvl1pPr>
          </a:lstStyle>
          <a:p>
            <a:fld id="{1A0EA35C-CEB8-4341-98EA-509E4D0DF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0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64718" indent="-29412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76490" indent="-23529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47086" indent="-23529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117682" indent="-23529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8593CC4-BC39-46F3-BB7C-6E9790CA7E9E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1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11182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64718" indent="-29412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76490" indent="-23529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47086" indent="-23529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117682" indent="-23529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A5C7443-D7D8-4149-BF34-728A134E9F0A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2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09137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512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64718" indent="-294122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76490" indent="-23529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47086" indent="-23529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117682" indent="-23529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88278" indent="-23529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58874" indent="-23529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529470" indent="-23529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4000066" indent="-23529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A5C7443-D7D8-4149-BF34-728A134E9F0A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4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13939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33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0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54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10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D9180CA-F7D6-49C2-A7FC-A04644F0040D}" type="slidenum">
              <a:rPr lang="en-US">
                <a:solidFill>
                  <a:srgbClr val="93A299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3A29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17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8A7B0-6B51-40B2-8D54-C2A531C091EC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63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036C3-A2E7-4E3C-B301-C8FF1A66C8E6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95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09600"/>
            <a:ext cx="73787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9625" y="2214563"/>
            <a:ext cx="7958138" cy="1863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625" y="4230688"/>
            <a:ext cx="7958138" cy="1865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5BF17-15A8-4B32-AAB5-C4168678152B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55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743D0-8512-4A92-BB60-3AFDA53B7813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28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F4E96-1EB6-41CB-8D36-32F8109A6259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89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7D25A-4374-4A1A-B998-045A92C58E12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1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A175C-7A38-4955-9258-BD6E1F9F79AD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7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C95BF-155A-4CE1-A887-9B7D803DD3AE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0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3" name="Rounded Rectangle 2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C8EA3-4274-49CC-8790-CC4F1DC98D1C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1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0CA41-FF31-49A3-9849-B6CFFEF9348D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84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B56CE-FE7B-4CA6-80A2-DCD1B193D857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54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64B3C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64B3C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58AFB8-F69C-4EEB-A3B8-10340B291160}" type="slidenum">
              <a:rPr lang="en-US">
                <a:solidFill>
                  <a:srgbClr val="564B3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64B3C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54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youtube.com/watch?v=zcCBchfMG3E" TargetMode="External"/><Relationship Id="rId4" Type="http://schemas.openxmlformats.org/officeDocument/2006/relationships/hyperlink" Target="http://www.youtube.com/watch?v=4Z-uO5TPQf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6NjycjfUAE8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4838" y="3227388"/>
            <a:ext cx="66294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Animal Science</a:t>
            </a:r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41329" y="830759"/>
            <a:ext cx="894244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400" dirty="0">
                <a:solidFill>
                  <a:prstClr val="black"/>
                </a:solidFill>
                <a:latin typeface="Segoe Print" pitchFamily="2" charset="0"/>
                <a:cs typeface="Arial" charset="0"/>
              </a:rPr>
              <a:t>Animal </a:t>
            </a:r>
            <a:r>
              <a:rPr lang="en-US" altLang="en-US" sz="4400" dirty="0" smtClean="0">
                <a:solidFill>
                  <a:prstClr val="black"/>
                </a:solidFill>
                <a:latin typeface="Segoe Print" pitchFamily="2" charset="0"/>
                <a:cs typeface="Arial" charset="0"/>
              </a:rPr>
              <a:t>Reproduction</a:t>
            </a:r>
            <a:endParaRPr lang="en-US" altLang="en-US" sz="28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07" y="2133600"/>
            <a:ext cx="6572250" cy="368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7194" y="59436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Meet Chris P Bacon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Chris P Bacon with cat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40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Controlling Reproduction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24400" y="2133600"/>
            <a:ext cx="6324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/>
            <a:endParaRPr lang="en-US" sz="2400" i="1" dirty="0" smtClean="0">
              <a:solidFill>
                <a:prstClr val="black"/>
              </a:solidFill>
              <a:latin typeface="Book Antiqua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457200" lvl="3"/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457200" lvl="3"/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endParaRPr lang="en-US" sz="2400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718101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ook Antiqua"/>
              </a:rPr>
              <a:t>Cows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prstClr val="black"/>
                </a:solidFill>
                <a:latin typeface="Book Antiqua"/>
              </a:rPr>
              <a:t>Why is it reproduction extremely important with dairy cows?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73" y="2885766"/>
            <a:ext cx="4518025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38862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  <a:latin typeface="Book Antiqua"/>
              </a:rPr>
              <a:t>No Baby = No Milk = No Money</a:t>
            </a:r>
            <a:endParaRPr lang="en-US" u="sng" dirty="0">
              <a:solidFill>
                <a:prstClr val="black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34081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Controlling Reproduction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24400" y="2133600"/>
            <a:ext cx="6324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/>
            <a:endParaRPr lang="en-US" sz="2400" i="1" dirty="0" smtClean="0">
              <a:solidFill>
                <a:prstClr val="black"/>
              </a:solidFill>
              <a:latin typeface="Book Antiqua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457200" lvl="3"/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457200" lvl="3"/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endParaRPr lang="en-US" sz="2400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718101"/>
            <a:ext cx="8991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ook Antiqua"/>
              </a:rPr>
              <a:t>Cows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prstClr val="black"/>
                </a:solidFill>
                <a:latin typeface="Book Antiqua"/>
              </a:rPr>
              <a:t>Different ways to detect heat</a:t>
            </a:r>
          </a:p>
          <a:p>
            <a:pPr marL="1257300" lvl="4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prstClr val="black"/>
                </a:solidFill>
                <a:latin typeface="Book Antiqua"/>
              </a:rPr>
              <a:t>Watching animals</a:t>
            </a:r>
          </a:p>
          <a:p>
            <a:pPr marL="1257300" lvl="4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prstClr val="black"/>
                </a:solidFill>
                <a:latin typeface="Book Antiqua"/>
              </a:rPr>
              <a:t>Painting tails</a:t>
            </a:r>
          </a:p>
          <a:p>
            <a:pPr marL="1257300" lvl="4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prstClr val="black"/>
                </a:solidFill>
                <a:latin typeface="Book Antiqua"/>
              </a:rPr>
              <a:t>Heat detector aids</a:t>
            </a:r>
          </a:p>
          <a:p>
            <a:pPr marL="1257300" lvl="4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prstClr val="black"/>
                </a:solidFill>
                <a:latin typeface="Book Antiqua"/>
              </a:rPr>
              <a:t>Pedometers</a:t>
            </a:r>
          </a:p>
          <a:p>
            <a:pPr marL="1257300" lvl="4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prstClr val="black"/>
                </a:solidFill>
                <a:latin typeface="Book Antiqua"/>
              </a:rPr>
              <a:t>Just let a bull do it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73" y="2885766"/>
            <a:ext cx="4518025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17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718101"/>
            <a:ext cx="899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4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prstClr val="black"/>
                </a:solidFill>
                <a:latin typeface="Book Antiqua"/>
              </a:rPr>
              <a:t>Watching animals, paint, color change strips</a:t>
            </a:r>
          </a:p>
          <a:p>
            <a:pPr marL="1257300" lvl="4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prstClr val="black"/>
              </a:solidFill>
              <a:latin typeface="Book Antiqua"/>
            </a:endParaRPr>
          </a:p>
          <a:p>
            <a:pPr marL="1714500" lvl="5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hlinkClick r:id="rId3"/>
              </a:rPr>
              <a:t>Heat detection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1714500" lvl="5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prstClr val="black"/>
              </a:solidFill>
              <a:latin typeface="Book Antiqua"/>
            </a:endParaRPr>
          </a:p>
          <a:p>
            <a:pPr marL="1371600" lvl="5"/>
            <a:endParaRPr lang="en-US" sz="2400" i="1" dirty="0" smtClean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381000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500" kern="1200" cap="all">
                <a:solidFill>
                  <a:srgbClr val="6B7D7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93A299">
                    <a:lumMod val="75000"/>
                  </a:srgbClr>
                </a:solidFill>
              </a:rPr>
              <a:t>Ways to detect heat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00400"/>
            <a:ext cx="5819581" cy="342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41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28600" y="1689949"/>
            <a:ext cx="4495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0" lvl="4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Book Antiqua"/>
              </a:rPr>
              <a:t>Pedometers</a:t>
            </a:r>
            <a:r>
              <a:rPr lang="en-US" sz="2400" i="1" dirty="0" smtClean="0">
                <a:solidFill>
                  <a:prstClr val="black"/>
                </a:solidFill>
                <a:latin typeface="Book Antiqua"/>
              </a:rPr>
              <a:t>- ‘foot’-meters</a:t>
            </a:r>
          </a:p>
          <a:p>
            <a:pPr marL="577850" lvl="4"/>
            <a:endParaRPr lang="en-US" sz="2400" i="1" dirty="0" smtClean="0">
              <a:solidFill>
                <a:prstClr val="black"/>
              </a:solidFill>
              <a:latin typeface="Book Antiqua"/>
            </a:endParaRPr>
          </a:p>
          <a:p>
            <a:pPr marL="1143000" lvl="5" indent="-2286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prstClr val="black"/>
                </a:solidFill>
                <a:latin typeface="Book Antiqua"/>
              </a:rPr>
              <a:t>Necklaces measure steps per hour…more activity usually means estrus</a:t>
            </a:r>
          </a:p>
          <a:p>
            <a:pPr marL="914400" lvl="5" indent="457200"/>
            <a:endParaRPr lang="en-US" sz="2400" i="1" dirty="0" smtClean="0">
              <a:solidFill>
                <a:prstClr val="black"/>
              </a:solidFill>
              <a:latin typeface="Book Antiqua"/>
            </a:endParaRPr>
          </a:p>
          <a:p>
            <a:pPr marL="1209675" lvl="5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prstClr val="black"/>
                </a:solidFill>
                <a:latin typeface="Book Antiqua"/>
              </a:rPr>
              <a:t>Transmits to a computer graphs data</a:t>
            </a:r>
            <a:endParaRPr lang="en-US" sz="2400" i="1" dirty="0">
              <a:solidFill>
                <a:prstClr val="black"/>
              </a:solidFill>
              <a:latin typeface="Book Antiqua"/>
            </a:endParaRPr>
          </a:p>
          <a:p>
            <a:pPr marL="1714500" lvl="5" indent="-342900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340854"/>
            <a:ext cx="4695825" cy="226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82880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381000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500" kern="1200" cap="all">
                <a:solidFill>
                  <a:srgbClr val="6B7D7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93A299">
                    <a:lumMod val="75000"/>
                  </a:srgbClr>
                </a:solidFill>
              </a:rPr>
              <a:t>Ways to detect heat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315200" y="3124200"/>
            <a:ext cx="708660" cy="243018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87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28600" y="1689949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0" lvl="4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Book Antiqua"/>
              </a:rPr>
              <a:t>Pedometers at UNH Organic Dairy</a:t>
            </a:r>
            <a:endParaRPr lang="en-US" sz="2400" i="1" dirty="0" smtClean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381000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500" kern="1200" cap="all">
                <a:solidFill>
                  <a:srgbClr val="6B7D7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93A299">
                    <a:lumMod val="75000"/>
                  </a:srgbClr>
                </a:solidFill>
              </a:rPr>
              <a:t>Ways to detect heat</a:t>
            </a:r>
          </a:p>
        </p:txBody>
      </p:sp>
      <p:pic>
        <p:nvPicPr>
          <p:cNvPr id="3074" name="Picture 2" descr="C:\Users\Megan\Pictures\UNH\IMG_0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2717562"/>
            <a:ext cx="6629400" cy="372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6324600" y="4580423"/>
            <a:ext cx="1905000" cy="67737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78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0480" y="1600200"/>
            <a:ext cx="8872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prstClr val="black"/>
                </a:solidFill>
                <a:latin typeface="Book Antiqua"/>
              </a:rPr>
              <a:t>Let the bull do </a:t>
            </a:r>
            <a:r>
              <a:rPr lang="en-US" sz="2400" i="1" dirty="0" smtClean="0">
                <a:solidFill>
                  <a:prstClr val="black"/>
                </a:solidFill>
                <a:latin typeface="Book Antiqua"/>
              </a:rPr>
              <a:t>it. He can smell exactly when the cow is ready but…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381000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500" kern="1200" cap="all">
                <a:solidFill>
                  <a:srgbClr val="6B7D7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93A299">
                    <a:lumMod val="75000"/>
                  </a:srgbClr>
                </a:solidFill>
              </a:rPr>
              <a:t>Ways to detect heat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962656"/>
            <a:ext cx="4650550" cy="364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304800" y="399046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/>
            <a:r>
              <a:rPr lang="en-US" sz="2400" b="1" i="1" dirty="0" smtClean="0">
                <a:solidFill>
                  <a:prstClr val="black"/>
                </a:solidFill>
                <a:latin typeface="Book Antiqua"/>
              </a:rPr>
              <a:t>Would you want to be in the field with this guy?</a:t>
            </a:r>
          </a:p>
        </p:txBody>
      </p:sp>
    </p:spTree>
    <p:extLst>
      <p:ext uri="{BB962C8B-B14F-4D97-AF65-F5344CB8AC3E}">
        <p14:creationId xmlns:p14="http://schemas.microsoft.com/office/powerpoint/2010/main" val="236173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Controlling Reproduction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24400" y="2133600"/>
            <a:ext cx="6324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/>
            <a:endParaRPr lang="en-US" sz="2400" i="1" dirty="0" smtClean="0">
              <a:solidFill>
                <a:prstClr val="black"/>
              </a:solidFill>
              <a:latin typeface="Book Antiqua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457200" lvl="3"/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457200" lvl="3"/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endParaRPr lang="en-US" sz="2400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676400"/>
            <a:ext cx="899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Book Antiqua"/>
              </a:rPr>
              <a:t>Which method would you use?</a:t>
            </a:r>
          </a:p>
          <a:p>
            <a:pPr marL="457200" lvl="3"/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pPr marL="1257300" lvl="4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Book Antiqua"/>
              </a:rPr>
              <a:t>Groups are farms. Each uses a different method.</a:t>
            </a:r>
          </a:p>
          <a:p>
            <a:pPr marL="1714500" lvl="5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Book Antiqua"/>
              </a:rPr>
              <a:t>What are the pros and cons of each method?</a:t>
            </a: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1714500" lvl="5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Book Antiqua"/>
              </a:rPr>
              <a:t>Would you use this method? Why or why not?</a:t>
            </a:r>
          </a:p>
          <a:p>
            <a:pPr marL="1714500" lvl="5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Book Antiqua"/>
              </a:rPr>
              <a:t>Which method would you prefer? Why?</a:t>
            </a:r>
            <a:endParaRPr lang="en-US" sz="2400" dirty="0">
              <a:solidFill>
                <a:prstClr val="black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27578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Controlling Reproduction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24400" y="2133600"/>
            <a:ext cx="6324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/>
            <a:endParaRPr lang="en-US" sz="2400" i="1" dirty="0" smtClean="0">
              <a:solidFill>
                <a:prstClr val="black"/>
              </a:solidFill>
              <a:latin typeface="Book Antiqua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457200" lvl="3"/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457200" lvl="3"/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endParaRPr lang="en-US" sz="2400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" y="1573350"/>
            <a:ext cx="899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6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Book Antiqua"/>
              </a:rPr>
              <a:t>Cost-</a:t>
            </a:r>
            <a:endParaRPr lang="en-US" sz="2400" i="1" dirty="0" smtClean="0">
              <a:solidFill>
                <a:prstClr val="black"/>
              </a:solidFill>
              <a:latin typeface="Book Antiqua"/>
            </a:endParaRPr>
          </a:p>
          <a:p>
            <a:pPr marL="2124075" lvl="7" indent="-342900">
              <a:buFont typeface="Arial" panose="020B0604020202020204" pitchFamily="34" charset="0"/>
              <a:buChar char="•"/>
              <a:tabLst>
                <a:tab pos="2636838" algn="l"/>
              </a:tabLst>
            </a:pPr>
            <a:r>
              <a:rPr lang="en-US" sz="2400" i="1" dirty="0" smtClean="0">
                <a:solidFill>
                  <a:prstClr val="black"/>
                </a:solidFill>
                <a:latin typeface="Book Antiqua"/>
              </a:rPr>
              <a:t>Watching-$48/day</a:t>
            </a:r>
          </a:p>
          <a:p>
            <a:pPr marL="2117725" lvl="7" indent="-350838">
              <a:buFont typeface="Arial" panose="020B0604020202020204" pitchFamily="34" charset="0"/>
              <a:buChar char="•"/>
              <a:tabLst>
                <a:tab pos="2636838" algn="l"/>
              </a:tabLst>
            </a:pPr>
            <a:r>
              <a:rPr lang="en-US" sz="2400" i="1" dirty="0" smtClean="0">
                <a:solidFill>
                  <a:prstClr val="black"/>
                </a:solidFill>
                <a:latin typeface="Book Antiqua"/>
              </a:rPr>
              <a:t>Paint- </a:t>
            </a:r>
            <a:r>
              <a:rPr lang="en-US" sz="2400" i="1" dirty="0">
                <a:solidFill>
                  <a:prstClr val="black"/>
                </a:solidFill>
                <a:latin typeface="Book Antiqua"/>
              </a:rPr>
              <a:t>$.50 each </a:t>
            </a:r>
            <a:r>
              <a:rPr lang="en-US" sz="2400" i="1" dirty="0" smtClean="0">
                <a:solidFill>
                  <a:prstClr val="black"/>
                </a:solidFill>
                <a:latin typeface="Book Antiqua"/>
              </a:rPr>
              <a:t>application per cow</a:t>
            </a:r>
            <a:endParaRPr lang="en-US" sz="2400" i="1" dirty="0">
              <a:solidFill>
                <a:prstClr val="black"/>
              </a:solidFill>
              <a:latin typeface="Book Antiqua"/>
            </a:endParaRPr>
          </a:p>
          <a:p>
            <a:pPr marL="2111375" lvl="7" indent="-342900">
              <a:buFont typeface="Arial" panose="020B0604020202020204" pitchFamily="34" charset="0"/>
              <a:buChar char="•"/>
              <a:tabLst>
                <a:tab pos="2636838" algn="l"/>
              </a:tabLst>
            </a:pPr>
            <a:r>
              <a:rPr lang="en-US" sz="2400" i="1" dirty="0" smtClean="0">
                <a:solidFill>
                  <a:prstClr val="black"/>
                </a:solidFill>
                <a:latin typeface="Book Antiqua"/>
              </a:rPr>
              <a:t>Color Break </a:t>
            </a:r>
            <a:r>
              <a:rPr lang="en-US" sz="2400" i="1" dirty="0">
                <a:solidFill>
                  <a:prstClr val="black"/>
                </a:solidFill>
                <a:latin typeface="Book Antiqua"/>
              </a:rPr>
              <a:t>Strips- $1.55 </a:t>
            </a:r>
            <a:r>
              <a:rPr lang="en-US" sz="2400" i="1" dirty="0" smtClean="0">
                <a:solidFill>
                  <a:prstClr val="black"/>
                </a:solidFill>
                <a:latin typeface="Book Antiqua"/>
              </a:rPr>
              <a:t>each </a:t>
            </a:r>
          </a:p>
          <a:p>
            <a:pPr marL="2124075" lvl="7" indent="-342900"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prstClr val="black"/>
                </a:solidFill>
                <a:latin typeface="Book Antiqua"/>
              </a:rPr>
              <a:t>Pedometer set-up-$40-$100 per cow</a:t>
            </a:r>
          </a:p>
          <a:p>
            <a:pPr marL="2117725" lvl="7" indent="-288925">
              <a:buFont typeface="Arial" panose="020B0604020202020204" pitchFamily="34" charset="0"/>
              <a:buChar char="•"/>
              <a:tabLst>
                <a:tab pos="2346325" algn="l"/>
              </a:tabLst>
            </a:pPr>
            <a:r>
              <a:rPr lang="en-US" sz="2400" i="1" dirty="0" smtClean="0">
                <a:solidFill>
                  <a:prstClr val="black"/>
                </a:solidFill>
                <a:latin typeface="Book Antiqua"/>
              </a:rPr>
              <a:t>Bull-cheaper than 1 cow</a:t>
            </a: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1371600" lvl="4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Book Antiqua"/>
              </a:rPr>
              <a:t>How much management is needed?</a:t>
            </a:r>
          </a:p>
          <a:p>
            <a:pPr marL="1371600" lvl="4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Book Antiqua"/>
              </a:rPr>
              <a:t>How good does it work? (Efficacy)</a:t>
            </a:r>
          </a:p>
          <a:p>
            <a:pPr marL="914400" lvl="4"/>
            <a:endParaRPr lang="en-US" sz="2400" dirty="0" smtClean="0">
              <a:solidFill>
                <a:prstClr val="black"/>
              </a:solidFill>
              <a:latin typeface="Book Antiqua"/>
            </a:endParaRPr>
          </a:p>
          <a:p>
            <a:pPr marL="2179638" lvl="4" indent="-350838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Book Antiqua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828792"/>
              </p:ext>
            </p:extLst>
          </p:nvPr>
        </p:nvGraphicFramePr>
        <p:xfrm>
          <a:off x="1394460" y="4800600"/>
          <a:ext cx="6461760" cy="176848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292352"/>
                <a:gridCol w="1292352"/>
                <a:gridCol w="1292352"/>
                <a:gridCol w="1292352"/>
                <a:gridCol w="1292352"/>
              </a:tblGrid>
              <a:tr h="1023425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How does it work?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Rank</a:t>
                      </a:r>
                      <a:endParaRPr lang="en-US" dirty="0"/>
                    </a:p>
                  </a:txBody>
                  <a:tcPr/>
                </a:tc>
              </a:tr>
              <a:tr h="7450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60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Controlling Reproduction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4320" y="1776828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Book Antiqua"/>
              </a:rPr>
              <a:t>You’ve detected estrus. Now comes the fun part.</a:t>
            </a:r>
          </a:p>
        </p:txBody>
      </p:sp>
      <p:pic>
        <p:nvPicPr>
          <p:cNvPr id="4" name="Picture 2" descr="C:\Users\Megan\Pictures\Old pics\New Zealand\NZ 06\NZ 06 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18101"/>
            <a:ext cx="37147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" y="4194601"/>
            <a:ext cx="3629025" cy="235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81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Placental Animals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24400" y="2133600"/>
            <a:ext cx="6324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/>
            <a:endParaRPr lang="en-US" sz="2400" i="1" dirty="0">
              <a:solidFill>
                <a:prstClr val="black"/>
              </a:solidFill>
              <a:latin typeface="Book Antiqua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457200" lvl="3"/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457200" lvl="3"/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endParaRPr lang="en-US" sz="2400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718101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ook Antiqua"/>
              </a:rPr>
              <a:t>We know how placental mammals work, right?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808773"/>
            <a:ext cx="5715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57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Reproduction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latin typeface="+mj-lt"/>
              </a:rPr>
              <a:t>DEFINITION: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1000" y="2514600"/>
            <a:ext cx="815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atin typeface="+mj-lt"/>
              </a:rPr>
              <a:t>T</a:t>
            </a:r>
            <a:r>
              <a:rPr lang="en-US" dirty="0" smtClean="0">
                <a:latin typeface="+mj-lt"/>
              </a:rPr>
              <a:t>he</a:t>
            </a:r>
            <a:r>
              <a:rPr lang="en-US" dirty="0">
                <a:latin typeface="+mj-lt"/>
              </a:rPr>
              <a:t> </a:t>
            </a:r>
            <a:r>
              <a:rPr lang="en-US" u="sng" dirty="0">
                <a:latin typeface="+mj-lt"/>
              </a:rPr>
              <a:t>natural</a:t>
            </a:r>
            <a:r>
              <a:rPr lang="en-US" dirty="0">
                <a:latin typeface="+mj-lt"/>
              </a:rPr>
              <a:t> process among organisms by </a:t>
            </a:r>
            <a:r>
              <a:rPr lang="en-US" dirty="0" smtClean="0">
                <a:latin typeface="+mj-lt"/>
              </a:rPr>
              <a:t>which</a:t>
            </a:r>
            <a:r>
              <a:rPr lang="en-US" dirty="0">
                <a:latin typeface="+mj-lt"/>
              </a:rPr>
              <a:t> new </a:t>
            </a:r>
            <a:endParaRPr lang="en-US" dirty="0" smtClean="0"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latin typeface="+mj-lt"/>
              </a:rPr>
              <a:t>individuals</a:t>
            </a:r>
            <a:r>
              <a:rPr lang="en-US" dirty="0">
                <a:latin typeface="+mj-lt"/>
              </a:rPr>
              <a:t> are generated and </a:t>
            </a:r>
            <a:r>
              <a:rPr lang="en-US" dirty="0" smtClean="0">
                <a:latin typeface="+mj-lt"/>
              </a:rPr>
              <a:t>the species</a:t>
            </a:r>
            <a:r>
              <a:rPr lang="en-US" dirty="0">
                <a:latin typeface="+mj-lt"/>
              </a:rPr>
              <a:t> perpetuated.</a:t>
            </a:r>
            <a:endParaRPr lang="en-US" altLang="en-US" dirty="0" smtClean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3810000"/>
            <a:ext cx="4381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71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Non- Placental Animals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24400" y="2133600"/>
            <a:ext cx="6324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/>
            <a:endParaRPr lang="en-US" sz="2400" i="1" dirty="0">
              <a:solidFill>
                <a:prstClr val="black"/>
              </a:solidFill>
              <a:latin typeface="Book Antiqua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457200" lvl="3"/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457200" lvl="3"/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endParaRPr lang="en-US" sz="2400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718101"/>
            <a:ext cx="3657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Book Antiqua"/>
              </a:rPr>
              <a:t>Reptiles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Book Antiqua"/>
              </a:rPr>
              <a:t>Birds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Book Antiqua"/>
              </a:rPr>
              <a:t>Fish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Book Antiqua"/>
              </a:rPr>
              <a:t>Marsupials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Book Antiqua"/>
              </a:rPr>
              <a:t>Monotremes</a:t>
            </a:r>
            <a:endParaRPr lang="en-US" sz="3200" dirty="0">
              <a:solidFill>
                <a:prstClr val="black"/>
              </a:solidFill>
              <a:latin typeface="Book Antiqua"/>
            </a:endParaRP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Book Antiqua"/>
            </a:endParaRP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422611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Reptiles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28600" y="1697950"/>
            <a:ext cx="533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60425" lvl="4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Book Antiqua"/>
              </a:rPr>
              <a:t>Have </a:t>
            </a:r>
            <a:r>
              <a:rPr lang="en-US" sz="2400" dirty="0">
                <a:solidFill>
                  <a:prstClr val="black"/>
                </a:solidFill>
                <a:latin typeface="Book Antiqua"/>
              </a:rPr>
              <a:t>a </a:t>
            </a:r>
            <a:r>
              <a:rPr lang="en-US" sz="2400" b="1" dirty="0">
                <a:solidFill>
                  <a:prstClr val="black"/>
                </a:solidFill>
                <a:latin typeface="Book Antiqua"/>
              </a:rPr>
              <a:t>CLOACA</a:t>
            </a:r>
            <a:r>
              <a:rPr lang="en-US" sz="2400" dirty="0">
                <a:solidFill>
                  <a:prstClr val="black"/>
                </a:solidFill>
                <a:latin typeface="Book Antiqua"/>
              </a:rPr>
              <a:t>.</a:t>
            </a:r>
          </a:p>
          <a:p>
            <a:pPr marL="854075" lvl="5" indent="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ook Antiqua"/>
              </a:rPr>
              <a:t>a common orifice where feces, urine, and reproductive functions occur</a:t>
            </a:r>
          </a:p>
          <a:p>
            <a:pPr marL="854075" lvl="5"/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854075" lvl="5" indent="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ook Antiqua"/>
              </a:rPr>
              <a:t>The male fertilizes the eggs inside the female and she lays them to hatch. </a:t>
            </a:r>
          </a:p>
          <a:p>
            <a:pPr marL="854075" lvl="5" indent="2286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854075" lvl="5" indent="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ook Antiqua"/>
              </a:rPr>
              <a:t>The yolk inside the egg provides nutrients like a placenta.</a:t>
            </a:r>
          </a:p>
          <a:p>
            <a:pPr marL="914400" lvl="4"/>
            <a:endParaRPr lang="en-US" sz="2400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676650" cy="53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78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Reptiles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28600" y="1697949"/>
            <a:ext cx="4343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/>
            <a:r>
              <a:rPr lang="en-US" sz="2400" dirty="0">
                <a:solidFill>
                  <a:prstClr val="black"/>
                </a:solidFill>
                <a:latin typeface="Book Antiqua"/>
              </a:rPr>
              <a:t>Young are independent upon hatching. No parental care.</a:t>
            </a:r>
          </a:p>
          <a:p>
            <a:pPr marL="457200" lvl="3"/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914400" lvl="4"/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20" y="1722117"/>
            <a:ext cx="4614439" cy="284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3886200" cy="267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64139" y="5386297"/>
            <a:ext cx="3657600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lvl="4" algn="ctr"/>
            <a:r>
              <a:rPr lang="en-US" sz="2400" dirty="0">
                <a:solidFill>
                  <a:prstClr val="black"/>
                </a:solidFill>
                <a:latin typeface="Book Antiqua"/>
              </a:rPr>
              <a:t>Except Crocodiles</a:t>
            </a:r>
          </a:p>
        </p:txBody>
      </p:sp>
    </p:spTree>
    <p:extLst>
      <p:ext uri="{BB962C8B-B14F-4D97-AF65-F5344CB8AC3E}">
        <p14:creationId xmlns:p14="http://schemas.microsoft.com/office/powerpoint/2010/main" val="392810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Reptiles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28600" y="1697949"/>
            <a:ext cx="4343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ook Antiqua"/>
              </a:rPr>
              <a:t>Some reptiles keep the eggs inside and give birth to live babies. </a:t>
            </a:r>
          </a:p>
          <a:p>
            <a:pPr marL="457200" lvl="3"/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ook Antiqua"/>
              </a:rPr>
              <a:t>Some snakes and lizards do this but they 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</a:rPr>
              <a:t>still don’t care for the </a:t>
            </a:r>
            <a:r>
              <a:rPr lang="en-US" sz="2400" dirty="0">
                <a:solidFill>
                  <a:prstClr val="black"/>
                </a:solidFill>
                <a:latin typeface="Book Antiqua"/>
              </a:rPr>
              <a:t>young.</a:t>
            </a:r>
          </a:p>
          <a:p>
            <a:pPr marL="457200" lvl="3"/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914400" lvl="4"/>
            <a:endParaRPr lang="en-US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02629"/>
            <a:ext cx="39052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608290"/>
            <a:ext cx="3057525" cy="206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40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Birds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28600" y="1697949"/>
            <a:ext cx="4572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/>
            <a:r>
              <a:rPr lang="en-US" sz="2400" dirty="0">
                <a:solidFill>
                  <a:prstClr val="black"/>
                </a:solidFill>
                <a:latin typeface="Book Antiqua"/>
              </a:rPr>
              <a:t>Birds have a CLOACA too!</a:t>
            </a:r>
          </a:p>
          <a:p>
            <a:pPr marL="457200" lvl="3"/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914400" lvl="4" indent="-28892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ook Antiqua"/>
              </a:rPr>
              <a:t>But they take care of the eggs and the chicks (some exceptions) </a:t>
            </a:r>
          </a:p>
          <a:p>
            <a:pPr marL="457200" lvl="3"/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914400" lvl="4"/>
            <a:endParaRPr lang="en-US" sz="2000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97949"/>
            <a:ext cx="4305300" cy="312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71" y="3962400"/>
            <a:ext cx="4107982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06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Birds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697948"/>
            <a:ext cx="480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0838" lvl="3" indent="-350838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prstClr val="black"/>
                </a:solidFill>
                <a:latin typeface="Book Antiqua"/>
              </a:rPr>
              <a:t>Brood Parasites- </a:t>
            </a:r>
            <a:r>
              <a:rPr lang="en-US" sz="2400" dirty="0">
                <a:solidFill>
                  <a:prstClr val="black"/>
                </a:solidFill>
                <a:latin typeface="Book Antiqua"/>
              </a:rPr>
              <a:t>female bird lays her eggs in the nest of another species so she doesn’t have to take care of it. </a:t>
            </a:r>
            <a:endParaRPr lang="en-US" sz="2800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42532"/>
            <a:ext cx="3581400" cy="504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5105400"/>
            <a:ext cx="4800600" cy="36933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 Reed Warbler feeds a baby Cuckoo.</a:t>
            </a:r>
          </a:p>
        </p:txBody>
      </p:sp>
    </p:spTree>
    <p:extLst>
      <p:ext uri="{BB962C8B-B14F-4D97-AF65-F5344CB8AC3E}">
        <p14:creationId xmlns:p14="http://schemas.microsoft.com/office/powerpoint/2010/main" val="404478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Birds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1262" y="161038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0838" lvl="3" indent="-350838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prstClr val="black"/>
                </a:solidFill>
                <a:latin typeface="Book Antiqua"/>
              </a:rPr>
              <a:t>Do you think birds evolved from reptiles? Why?</a:t>
            </a:r>
            <a:endParaRPr lang="en-US" sz="3200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02" y="2737675"/>
            <a:ext cx="4297680" cy="362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362200"/>
            <a:ext cx="3277342" cy="437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0302" y="6358699"/>
            <a:ext cx="4328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en-US" sz="2000" i="1" dirty="0">
                <a:solidFill>
                  <a:prstClr val="black"/>
                </a:solidFill>
                <a:latin typeface="Book Antiqua"/>
              </a:rPr>
              <a:t>Endangered Ground Hornbill Chick</a:t>
            </a:r>
            <a:endParaRPr lang="en-US" sz="2000" dirty="0">
              <a:solidFill>
                <a:prstClr val="black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10864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Fish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16764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ook Antiqua"/>
              </a:rPr>
              <a:t>A female fish lays eggs then the male comes by and fertilizes them. This is called </a:t>
            </a:r>
            <a:r>
              <a:rPr lang="en-US" sz="2400" b="1" i="1" dirty="0">
                <a:solidFill>
                  <a:prstClr val="black"/>
                </a:solidFill>
                <a:latin typeface="Book Antiqua"/>
              </a:rPr>
              <a:t>SPAWNING</a:t>
            </a:r>
            <a:r>
              <a:rPr lang="en-US" sz="2400" dirty="0">
                <a:solidFill>
                  <a:prstClr val="black"/>
                </a:solidFill>
                <a:latin typeface="Book Antiqua"/>
              </a:rPr>
              <a:t>. They have a yolk sac like birds and reptiles and no parenting…unlike </a:t>
            </a:r>
            <a:r>
              <a:rPr lang="en-US" sz="2400" dirty="0" err="1">
                <a:solidFill>
                  <a:prstClr val="black"/>
                </a:solidFill>
                <a:latin typeface="Book Antiqua"/>
              </a:rPr>
              <a:t>Nemo</a:t>
            </a:r>
            <a:r>
              <a:rPr lang="en-US" sz="2400" dirty="0">
                <a:solidFill>
                  <a:prstClr val="black"/>
                </a:solidFill>
                <a:latin typeface="Book Antiqua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4371975" cy="35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57630"/>
            <a:ext cx="4000500" cy="249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89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Sharks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" y="18288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ook Antiqua"/>
              </a:rPr>
              <a:t>Sharks </a:t>
            </a:r>
            <a:r>
              <a:rPr lang="en-US" sz="2400" u="sng" dirty="0">
                <a:solidFill>
                  <a:prstClr val="black"/>
                </a:solidFill>
                <a:latin typeface="Book Antiqua"/>
              </a:rPr>
              <a:t>don’t</a:t>
            </a:r>
            <a:r>
              <a:rPr lang="en-US" sz="2400" dirty="0">
                <a:solidFill>
                  <a:prstClr val="black"/>
                </a:solidFill>
                <a:latin typeface="Book Antiqua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</a:rPr>
              <a:t>spawn like other fish. </a:t>
            </a:r>
            <a:r>
              <a:rPr lang="en-US" sz="2400" dirty="0">
                <a:solidFill>
                  <a:prstClr val="black"/>
                </a:solidFill>
                <a:latin typeface="Book Antiqua"/>
              </a:rPr>
              <a:t>They reproduce sexually like other animals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Book Antiqua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Book Antiqua"/>
              </a:rPr>
              <a:t>Then they take one of three options.</a:t>
            </a:r>
            <a:endParaRPr lang="en-US" sz="2400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200400"/>
            <a:ext cx="3002280" cy="347787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solidFill>
                  <a:prstClr val="black"/>
                </a:solidFill>
                <a:latin typeface="Book Antiqua"/>
              </a:rPr>
              <a:t>Lay eggs in the water like other fish.</a:t>
            </a:r>
          </a:p>
          <a:p>
            <a:endParaRPr lang="en-US" sz="2200" b="1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prstClr val="black"/>
                </a:solidFill>
                <a:latin typeface="Book Antiqua"/>
              </a:rPr>
              <a:t>When found on shore, these are called </a:t>
            </a:r>
            <a:r>
              <a:rPr lang="en-US" sz="2200" b="1" i="1" dirty="0">
                <a:solidFill>
                  <a:prstClr val="black"/>
                </a:solidFill>
                <a:latin typeface="Book Antiqua"/>
              </a:rPr>
              <a:t>Mermaid’s Purse </a:t>
            </a:r>
            <a:r>
              <a:rPr lang="en-US" sz="2200" i="1" dirty="0">
                <a:solidFill>
                  <a:prstClr val="black"/>
                </a:solidFill>
                <a:latin typeface="Book Antiqua"/>
              </a:rPr>
              <a:t>or </a:t>
            </a:r>
            <a:r>
              <a:rPr lang="en-US" sz="2200" b="1" i="1" dirty="0">
                <a:solidFill>
                  <a:prstClr val="black"/>
                </a:solidFill>
                <a:latin typeface="Book Antiqua"/>
              </a:rPr>
              <a:t>Devil’s Purse</a:t>
            </a:r>
          </a:p>
          <a:p>
            <a:pPr lvl="1"/>
            <a:endParaRPr lang="en-US" sz="2200" b="1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40" y="3200400"/>
            <a:ext cx="4762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91940" y="6248400"/>
            <a:ext cx="476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Small-spotted </a:t>
            </a:r>
            <a:r>
              <a:rPr lang="en-US" dirty="0" err="1">
                <a:solidFill>
                  <a:prstClr val="black"/>
                </a:solidFill>
              </a:rPr>
              <a:t>Catshark</a:t>
            </a:r>
            <a:r>
              <a:rPr lang="en-US" dirty="0">
                <a:solidFill>
                  <a:prstClr val="black"/>
                </a:solidFill>
              </a:rPr>
              <a:t> egg case</a:t>
            </a:r>
          </a:p>
        </p:txBody>
      </p:sp>
    </p:spTree>
    <p:extLst>
      <p:ext uri="{BB962C8B-B14F-4D97-AF65-F5344CB8AC3E}">
        <p14:creationId xmlns:p14="http://schemas.microsoft.com/office/powerpoint/2010/main" val="143608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Sharks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25440" y="2894647"/>
            <a:ext cx="4210048" cy="26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60198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Book Antiqua"/>
              </a:rPr>
              <a:t>Crested bullhead shark</a:t>
            </a:r>
          </a:p>
        </p:txBody>
      </p:sp>
    </p:spTree>
    <p:extLst>
      <p:ext uri="{BB962C8B-B14F-4D97-AF65-F5344CB8AC3E}">
        <p14:creationId xmlns:p14="http://schemas.microsoft.com/office/powerpoint/2010/main" val="149931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Key Terms So far…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1828800"/>
            <a:ext cx="845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Conception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Gestation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Parturition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Colostrum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6812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Sharks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" y="199013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ook Antiqua"/>
              </a:rPr>
              <a:t>Or they can then…</a:t>
            </a:r>
          </a:p>
          <a:p>
            <a:pPr lvl="1"/>
            <a:endParaRPr lang="en-US" sz="2400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416081"/>
            <a:ext cx="3002280" cy="280076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200" b="1" dirty="0">
                <a:solidFill>
                  <a:prstClr val="black"/>
                </a:solidFill>
                <a:latin typeface="Book Antiqua"/>
              </a:rPr>
              <a:t>Eggs hatch inside the mother and chill out, eating from their yolk until they are born.</a:t>
            </a:r>
          </a:p>
          <a:p>
            <a:endParaRPr lang="en-US" sz="2200" b="1" dirty="0">
              <a:solidFill>
                <a:prstClr val="black"/>
              </a:solidFill>
              <a:latin typeface="Book Antiqua"/>
            </a:endParaRPr>
          </a:p>
          <a:p>
            <a:pPr lvl="1"/>
            <a:endParaRPr lang="en-US" sz="2200" b="1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510" y="4106603"/>
            <a:ext cx="4392930" cy="252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67200" y="3468469"/>
            <a:ext cx="4632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238" lvl="1"/>
            <a:r>
              <a:rPr lang="en-US" i="1" dirty="0">
                <a:solidFill>
                  <a:prstClr val="black"/>
                </a:solidFill>
                <a:latin typeface="Book Antiqua"/>
              </a:rPr>
              <a:t>These were found inside a </a:t>
            </a:r>
            <a:r>
              <a:rPr lang="en-US" i="1" dirty="0" err="1">
                <a:solidFill>
                  <a:prstClr val="black"/>
                </a:solidFill>
                <a:latin typeface="Book Antiqua"/>
              </a:rPr>
              <a:t>Porbeagle</a:t>
            </a:r>
            <a:r>
              <a:rPr lang="en-US" i="1" dirty="0">
                <a:solidFill>
                  <a:prstClr val="black"/>
                </a:solidFill>
                <a:latin typeface="Book Antiqua"/>
              </a:rPr>
              <a:t> shark…yolk, no shell.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25746"/>
            <a:ext cx="2876550" cy="151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30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Sharks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990129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ook Antiqua"/>
              </a:rPr>
              <a:t>Or they can then…</a:t>
            </a:r>
          </a:p>
          <a:p>
            <a:pPr lvl="1"/>
            <a:endParaRPr lang="en-US" sz="2400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" y="3200400"/>
            <a:ext cx="3352800" cy="280076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200" b="1" dirty="0">
                <a:solidFill>
                  <a:prstClr val="black"/>
                </a:solidFill>
                <a:latin typeface="Book Antiqua"/>
              </a:rPr>
              <a:t>Their yolk attaches to the mom’s uterus and becomes a placenta…taking nutrients from the mom until they are born,</a:t>
            </a:r>
          </a:p>
          <a:p>
            <a:pPr lvl="1"/>
            <a:endParaRPr lang="en-US" sz="2200" b="1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21126"/>
            <a:ext cx="4511040" cy="312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tx1"/>
                </a:solidFill>
              </a:rPr>
              <a:t>Sharks are definitely </a:t>
            </a:r>
            <a:r>
              <a:rPr lang="en-US" dirty="0" smtClean="0">
                <a:solidFill>
                  <a:schemeClr val="tx1"/>
                </a:solidFill>
              </a:rPr>
              <a:t>swag!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79956"/>
            <a:ext cx="40957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624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65035"/>
            <a:ext cx="3124200" cy="234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81" y="1465035"/>
            <a:ext cx="1986187" cy="26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50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Estrus (Estrous)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latin typeface="+mj-lt"/>
              </a:rPr>
              <a:t>DEFINITION: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1000" y="2514600"/>
            <a:ext cx="8153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latin typeface="+mj-lt"/>
              </a:rPr>
              <a:t>The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periodic state in which most female mammals (excluding humans) are approaching ovulation and most receptive to mating. Also known as “heat”.</a:t>
            </a:r>
            <a:endParaRPr lang="en-US" altLang="en-US" dirty="0" smtClean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86200"/>
            <a:ext cx="3657600" cy="271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39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Different species Cycles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1624518"/>
            <a:ext cx="8534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Estrous cycle- </a:t>
            </a:r>
            <a:r>
              <a:rPr lang="en-US" sz="2400" i="1" dirty="0" smtClean="0">
                <a:latin typeface="+mj-lt"/>
              </a:rPr>
              <a:t>reoccurs as long as the animal is not pregnant</a:t>
            </a:r>
          </a:p>
          <a:p>
            <a:endParaRPr lang="en-US" sz="24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Categorized by the frequency of occurrence throughout the year</a:t>
            </a:r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Polyestrous </a:t>
            </a:r>
            <a:r>
              <a:rPr lang="en-US" sz="2400" i="1" dirty="0" smtClean="0">
                <a:latin typeface="+mj-lt"/>
              </a:rPr>
              <a:t>(poly=many)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Seasonally polyestrous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+mj-lt"/>
              </a:rPr>
              <a:t>Monoestrous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i="1" dirty="0" smtClean="0">
                <a:latin typeface="+mj-lt"/>
              </a:rPr>
              <a:t>(mono=one)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+mj-lt"/>
              </a:rPr>
              <a:t>Diestrous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i="1" dirty="0" smtClean="0">
                <a:latin typeface="+mj-lt"/>
              </a:rPr>
              <a:t>(di=two)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274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Different species Cycles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1624518"/>
            <a:ext cx="8534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i="1" dirty="0" smtClean="0">
                <a:latin typeface="+mj-lt"/>
              </a:rPr>
              <a:t>Seasonally </a:t>
            </a:r>
            <a:r>
              <a:rPr lang="en-US" sz="2400" b="1" i="1" dirty="0" err="1" smtClean="0">
                <a:latin typeface="+mj-lt"/>
              </a:rPr>
              <a:t>Polyestrus</a:t>
            </a:r>
            <a:r>
              <a:rPr lang="en-US" sz="2400" dirty="0" smtClean="0">
                <a:latin typeface="+mj-lt"/>
              </a:rPr>
              <a:t>- cycles occur only at certain times of the year</a:t>
            </a:r>
          </a:p>
          <a:p>
            <a:pPr lvl="1"/>
            <a:endParaRPr lang="en-US" sz="2400" dirty="0" smtClean="0">
              <a:latin typeface="+mj-lt"/>
            </a:endParaRPr>
          </a:p>
          <a:p>
            <a:pPr marL="917575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Horses-</a:t>
            </a:r>
            <a:r>
              <a:rPr lang="en-US" sz="2400" i="1" dirty="0" smtClean="0">
                <a:latin typeface="+mj-lt"/>
              </a:rPr>
              <a:t>Long-day breeders- </a:t>
            </a:r>
            <a:r>
              <a:rPr lang="en-US" sz="2400" dirty="0" smtClean="0">
                <a:latin typeface="+mj-lt"/>
              </a:rPr>
              <a:t>go into estrus as days get longer</a:t>
            </a:r>
          </a:p>
          <a:p>
            <a:pPr lvl="2"/>
            <a:endParaRPr lang="en-US" sz="2400" dirty="0" smtClean="0">
              <a:latin typeface="+mj-lt"/>
            </a:endParaRPr>
          </a:p>
          <a:p>
            <a:pPr lvl="2"/>
            <a:endParaRPr lang="en-US" sz="2400" dirty="0">
              <a:latin typeface="+mj-lt"/>
            </a:endParaRPr>
          </a:p>
          <a:p>
            <a:pPr lvl="2"/>
            <a:endParaRPr lang="en-US" sz="2400" dirty="0">
              <a:latin typeface="+mj-lt"/>
            </a:endParaRPr>
          </a:p>
          <a:p>
            <a:pPr lvl="2"/>
            <a:endParaRPr lang="en-US" sz="2400" dirty="0" smtClean="0">
              <a:latin typeface="+mj-lt"/>
            </a:endParaRPr>
          </a:p>
          <a:p>
            <a:pPr marL="917575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Sheep-</a:t>
            </a:r>
            <a:r>
              <a:rPr lang="en-US" sz="2400" i="1" dirty="0" smtClean="0">
                <a:latin typeface="+mj-lt"/>
              </a:rPr>
              <a:t>Short-day breeders- </a:t>
            </a:r>
            <a:r>
              <a:rPr lang="en-US" sz="2400" dirty="0" smtClean="0">
                <a:latin typeface="+mj-lt"/>
              </a:rPr>
              <a:t>go into estrus as days get shorter</a:t>
            </a:r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60634"/>
            <a:ext cx="3932903" cy="137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97" y="5334000"/>
            <a:ext cx="3932903" cy="132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67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Different species Cycles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1624518"/>
            <a:ext cx="8534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Horse gestation- 340 days (11 months)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i="1" dirty="0" smtClean="0">
                <a:latin typeface="+mj-lt"/>
              </a:rPr>
              <a:t>Breeds in the Spring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i="1" dirty="0" smtClean="0">
                <a:latin typeface="+mj-lt"/>
              </a:rPr>
              <a:t>Why?</a:t>
            </a:r>
            <a:endParaRPr lang="en-US" sz="2400" i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j-lt"/>
            </a:endParaRPr>
          </a:p>
          <a:p>
            <a:endParaRPr lang="en-US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Sheep gestation- 145 days (5 months)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i="1" dirty="0" smtClean="0">
                <a:latin typeface="+mj-lt"/>
              </a:rPr>
              <a:t>Breeds in the Fall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i="1" dirty="0" smtClean="0">
                <a:latin typeface="+mj-lt"/>
              </a:rPr>
              <a:t>Why?</a:t>
            </a:r>
          </a:p>
          <a:p>
            <a:endParaRPr lang="en-US" sz="2400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32642"/>
            <a:ext cx="3657600" cy="244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48200"/>
            <a:ext cx="3048000" cy="202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7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Different species Cycles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1624518"/>
            <a:ext cx="85344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 err="1" smtClean="0">
                <a:latin typeface="+mj-lt"/>
              </a:rPr>
              <a:t>Monoestrus</a:t>
            </a:r>
            <a:r>
              <a:rPr lang="en-US" sz="2400" i="1" dirty="0" smtClean="0">
                <a:latin typeface="+mj-lt"/>
              </a:rPr>
              <a:t>/</a:t>
            </a:r>
            <a:r>
              <a:rPr lang="en-US" sz="2400" i="1" dirty="0" err="1" smtClean="0">
                <a:latin typeface="+mj-lt"/>
              </a:rPr>
              <a:t>Diestrus</a:t>
            </a:r>
            <a:r>
              <a:rPr lang="en-US" sz="2400" dirty="0" smtClean="0">
                <a:latin typeface="+mj-lt"/>
              </a:rPr>
              <a:t>- go into heat only once or twice per 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Wolves are </a:t>
            </a:r>
            <a:r>
              <a:rPr lang="en-US" sz="2400" dirty="0" err="1" smtClean="0">
                <a:latin typeface="+mj-lt"/>
              </a:rPr>
              <a:t>monoestrus</a:t>
            </a:r>
            <a:endParaRPr lang="en-US" sz="2400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Dogs are </a:t>
            </a:r>
            <a:r>
              <a:rPr lang="en-US" sz="2400" dirty="0" err="1" smtClean="0">
                <a:latin typeface="+mj-lt"/>
              </a:rPr>
              <a:t>diestrus</a:t>
            </a:r>
            <a:r>
              <a:rPr lang="en-US" sz="2400" dirty="0" smtClean="0">
                <a:latin typeface="+mj-lt"/>
              </a:rPr>
              <a:t> or sometimes more (domestication)</a:t>
            </a:r>
          </a:p>
          <a:p>
            <a:pPr lvl="2"/>
            <a:endParaRPr lang="en-US" sz="2400" dirty="0" smtClean="0">
              <a:latin typeface="+mj-lt"/>
            </a:endParaRPr>
          </a:p>
          <a:p>
            <a:pPr lvl="2"/>
            <a:endParaRPr lang="en-US" sz="2400" dirty="0" smtClean="0">
              <a:latin typeface="+mj-lt"/>
            </a:endParaRPr>
          </a:p>
          <a:p>
            <a:pPr lvl="2"/>
            <a:endParaRPr lang="en-US" sz="2400" dirty="0" smtClean="0">
              <a:latin typeface="+mj-lt"/>
            </a:endParaRPr>
          </a:p>
          <a:p>
            <a:pPr lvl="2"/>
            <a:endParaRPr lang="en-US" sz="2400" dirty="0">
              <a:latin typeface="+mj-lt"/>
            </a:endParaRPr>
          </a:p>
          <a:p>
            <a:pPr lvl="2"/>
            <a:endParaRPr lang="en-US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j-lt"/>
            </a:endParaRPr>
          </a:p>
          <a:p>
            <a:endParaRPr lang="en-US" sz="2400" dirty="0" smtClean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3738309" cy="244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33798"/>
            <a:ext cx="3448495" cy="258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19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Different species Cycles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1624518"/>
            <a:ext cx="8534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i="1" dirty="0" err="1" smtClean="0">
                <a:latin typeface="+mj-lt"/>
              </a:rPr>
              <a:t>Polyestrus</a:t>
            </a:r>
            <a:r>
              <a:rPr lang="en-US" sz="2400" dirty="0" smtClean="0">
                <a:latin typeface="+mj-lt"/>
              </a:rPr>
              <a:t>- go into heat many times per year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Cats, Cows and Pigs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457200" lvl="3"/>
            <a:endParaRPr lang="en-US" sz="2400" dirty="0" smtClean="0">
              <a:latin typeface="+mj-lt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457200" lvl="3"/>
            <a:endParaRPr lang="en-US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+mj-lt"/>
            </a:endParaRPr>
          </a:p>
          <a:p>
            <a:endParaRPr lang="en-US" sz="2400" dirty="0" smtClean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73574"/>
            <a:ext cx="3014662" cy="200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078" y="2286520"/>
            <a:ext cx="4516284" cy="338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84" y="2514600"/>
            <a:ext cx="2722716" cy="202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40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Custom 1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00206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2599</TotalTime>
  <Words>794</Words>
  <Application>Microsoft Office PowerPoint</Application>
  <PresentationFormat>On-screen Show (4:3)</PresentationFormat>
  <Paragraphs>273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Book Antiqua</vt:lpstr>
      <vt:lpstr>Calibri</vt:lpstr>
      <vt:lpstr>Century Gothic</vt:lpstr>
      <vt:lpstr>Segoe Print</vt:lpstr>
      <vt:lpstr>Times New Roman</vt:lpstr>
      <vt:lpstr>Apothecary</vt:lpstr>
      <vt:lpstr>Animal Science</vt:lpstr>
      <vt:lpstr>Reproduction</vt:lpstr>
      <vt:lpstr>Key Terms So far…</vt:lpstr>
      <vt:lpstr>Estrus (Estrous)</vt:lpstr>
      <vt:lpstr>Different species Cycles</vt:lpstr>
      <vt:lpstr>Different species Cycles</vt:lpstr>
      <vt:lpstr>Different species Cycles</vt:lpstr>
      <vt:lpstr>Different species Cycles</vt:lpstr>
      <vt:lpstr>Different species Cycles</vt:lpstr>
      <vt:lpstr>Controlling Reproduction</vt:lpstr>
      <vt:lpstr>Controlling Reproduction</vt:lpstr>
      <vt:lpstr>PowerPoint Presentation</vt:lpstr>
      <vt:lpstr>PowerPoint Presentation</vt:lpstr>
      <vt:lpstr>PowerPoint Presentation</vt:lpstr>
      <vt:lpstr>PowerPoint Presentation</vt:lpstr>
      <vt:lpstr>Controlling Reproduction</vt:lpstr>
      <vt:lpstr>Controlling Reproduction</vt:lpstr>
      <vt:lpstr>Controlling Reproduction</vt:lpstr>
      <vt:lpstr>Placental Animals</vt:lpstr>
      <vt:lpstr>Non- Placental Animals</vt:lpstr>
      <vt:lpstr>Reptiles</vt:lpstr>
      <vt:lpstr>Reptiles</vt:lpstr>
      <vt:lpstr>Reptiles</vt:lpstr>
      <vt:lpstr>Birds</vt:lpstr>
      <vt:lpstr>Birds</vt:lpstr>
      <vt:lpstr>Birds</vt:lpstr>
      <vt:lpstr>Fish</vt:lpstr>
      <vt:lpstr>Sharks</vt:lpstr>
      <vt:lpstr>Sharks</vt:lpstr>
      <vt:lpstr>Sharks</vt:lpstr>
      <vt:lpstr>Sharks</vt:lpstr>
      <vt:lpstr>Sharks are definitely swag!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Science</dc:title>
  <dc:creator>owner</dc:creator>
  <cp:lastModifiedBy>Gazza</cp:lastModifiedBy>
  <cp:revision>35</cp:revision>
  <cp:lastPrinted>2013-10-07T10:34:43Z</cp:lastPrinted>
  <dcterms:created xsi:type="dcterms:W3CDTF">2013-10-03T18:27:47Z</dcterms:created>
  <dcterms:modified xsi:type="dcterms:W3CDTF">2014-01-15T22:55:08Z</dcterms:modified>
</cp:coreProperties>
</file>