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0" r:id="rId4"/>
    <p:sldId id="2605" r:id="rId5"/>
    <p:sldId id="2606" r:id="rId6"/>
    <p:sldId id="2607" r:id="rId7"/>
    <p:sldId id="2608" r:id="rId8"/>
    <p:sldId id="2613" r:id="rId9"/>
    <p:sldId id="2612" r:id="rId10"/>
    <p:sldId id="2610" r:id="rId11"/>
    <p:sldId id="2611" r:id="rId12"/>
    <p:sldId id="2604" r:id="rId13"/>
    <p:sldId id="26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693" autoAdjust="0"/>
    <p:restoredTop sz="94694"/>
  </p:normalViewPr>
  <p:slideViewPr>
    <p:cSldViewPr snapToGrid="0" snapToObjects="1">
      <p:cViewPr varScale="1">
        <p:scale>
          <a:sx n="43" d="100"/>
          <a:sy n="43" d="100"/>
        </p:scale>
        <p:origin x="84" y="14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014A45-80E3-444A-80D4-72EF9C1632DC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FD54FB-1044-4D71-8D1E-0D78CD56C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389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FD54FB-1044-4D71-8D1E-0D78CD56CA8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911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Slide Image Placeholder 1">
            <a:extLst>
              <a:ext uri="{FF2B5EF4-FFF2-40B4-BE49-F238E27FC236}">
                <a16:creationId xmlns:a16="http://schemas.microsoft.com/office/drawing/2014/main" id="{8F6435A9-1858-4993-994B-6A8CA472DB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Notes Placeholder 2">
            <a:extLst>
              <a:ext uri="{FF2B5EF4-FFF2-40B4-BE49-F238E27FC236}">
                <a16:creationId xmlns:a16="http://schemas.microsoft.com/office/drawing/2014/main" id="{53E41E08-D3D6-4A3F-AB65-62762345F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2580" name="Slide Number Placeholder 3">
            <a:extLst>
              <a:ext uri="{FF2B5EF4-FFF2-40B4-BE49-F238E27FC236}">
                <a16:creationId xmlns:a16="http://schemas.microsoft.com/office/drawing/2014/main" id="{729859E5-EFEA-4925-AC03-1B4CD34373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63210EA6-3A94-4F05-8890-691EA9C07657}" type="slidenum">
              <a:rPr lang="en-US" altLang="en-US" sz="1200" smtClean="0"/>
              <a:pPr/>
              <a:t>12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05E8B-A916-3E47-83DF-ACD6B46BC4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4CB04A-DA8F-6642-9094-E4476A1D78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524D0-CA07-6149-931C-D486E032A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0C9F0-D707-4B4A-9B87-68AB1028C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284CB-22FE-2C4B-B6A4-4B25FF004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47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9C616-68EA-CC43-A66B-91E4BDE98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046486-8960-BA44-A826-BEB312B30A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C4323F-5918-0144-96B6-0830A689A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D1CE1F-ACC4-0547-BD42-79C2F7AF9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397E67-AE93-D34C-A8E6-83222E72C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835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4ADD9E-DD87-104E-80CC-3C2A174E48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2BFE9F-B7E9-A54D-B32C-F98925AA88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514EB3-5561-E741-8499-A3B40285C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DB2C2-FD62-0248-ADD4-242A81798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9F503A-64F0-2648-9E84-5487491FC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24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5B9EC-944F-0543-92A2-0300FE1A4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BFFE0-F926-4B4E-A327-D690FFB93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AB4E-20B9-5947-8EB2-709C333B1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78762-1CCC-CE42-A15F-58FC9399E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884D1A-1DB1-3147-9E6E-680C2F735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690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384A3-224A-5B49-B982-42306B25A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8EBB22-80DD-B646-AB99-822039ECA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3B1A5-EA5A-614B-A2E8-33D658006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CC0BF-5E29-A248-A084-495618AC4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D901ED-570E-3E40-98D0-0EB01BD6A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286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6D826-67D7-9B4B-930A-60A940FE7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AD75D-118F-8745-8455-C4B387E5FB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4B7391-3104-744A-BF4E-A7257B54E1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B8B0C4-6EFC-C84F-BD17-3A99FBB5A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8062F8-9D32-7C43-839A-595BB4BC0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E75133-773B-1043-B69D-196AA9ECC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047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DE3D6-4350-2C4D-A0A9-3C3199A6F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79582A-4F1E-304A-B12E-C2B10FF62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88E860-D89E-5D4C-BA6A-B5C8D6C1E8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9D4CD7-86EB-0B43-945F-CF763D2265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10705A-2B81-E24D-92EA-B3615EDF0A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95E588-B879-864E-8829-980A9A965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18D9DD-1E86-FA49-AE6C-E3F807750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BB27FF-B67B-664A-9613-2D5A7BCB1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977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F8F18-EDC4-E34E-8BEC-496173FA3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C3AC25-F917-F041-A13E-804394628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F91A1D-F492-FD49-89B3-12604A30A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94EB77-E48C-A749-A541-05325CB1C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88F0E9-AEF2-3046-82D5-7085F47B3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CF3A88-AD38-BB43-87DF-012C46821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22783F-2946-BD4E-893B-BD5D5EEE6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160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ABA27-7DA3-A744-8729-DD223BA0E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EFF7A-ADD0-5E4A-95A1-F0438D1B5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D0A2BC-13B3-D743-8B0E-4C818739FB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3E220-F71A-544B-B88F-AFDCD97DF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B05BF9-EAC2-2F45-82BB-D7D497BAA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04D561-817A-0E41-88CA-8265BD255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521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EA8D4-3C48-D74A-932C-9A11379B0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222A4D-411D-BE4A-8778-59EDC95955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1AB986-DDF1-7B41-8702-8B56D8E242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6B0E89-42DB-4D44-ADDC-266AD86DA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4AA294-5E03-2541-96E6-13FAB30AE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374A93-5CDD-494A-BD90-3552B9227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979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D1623A-DE5F-884B-B7A9-4AE07A119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EF9FE9-0B3A-9D42-BBAF-F19E20490B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45EA39-B2CA-AF49-A118-977A5F3D8C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48B3F-B16E-BE4B-9234-0E17228BC76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DE88F-9975-504A-B0CE-AE718FC338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48DAAA-5CBE-7545-B8FB-4FCC1DCE3C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736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Icon&#10;&#10;Description automatically generated">
            <a:extLst>
              <a:ext uri="{FF2B5EF4-FFF2-40B4-BE49-F238E27FC236}">
                <a16:creationId xmlns:a16="http://schemas.microsoft.com/office/drawing/2014/main" id="{19B8D8B4-7D54-6C40-9D30-D00B73EF9EED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"/>
          </a:blip>
          <a:stretch>
            <a:fillRect/>
          </a:stretch>
        </p:blipFill>
        <p:spPr>
          <a:xfrm>
            <a:off x="2274733" y="0"/>
            <a:ext cx="79375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1CC41AD-3730-CD42-9316-F663DE3ECD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5163"/>
            <a:ext cx="9144000" cy="212228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崔牧师的科学布道第4集</a:t>
            </a:r>
            <a:endParaRPr lang="en-US" sz="7200" b="1" dirty="0">
              <a:solidFill>
                <a:schemeClr val="bg1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ED2130-AF88-6D46-ADDE-E00E56F5A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94122"/>
            <a:ext cx="9144000" cy="984704"/>
          </a:xfrm>
        </p:spPr>
        <p:txBody>
          <a:bodyPr>
            <a:normAutofit/>
          </a:bodyPr>
          <a:lstStyle/>
          <a:p>
            <a:r>
              <a:rPr lang="en-US" sz="4400" b="1" dirty="0" err="1">
                <a:solidFill>
                  <a:schemeClr val="bg1"/>
                </a:solidFill>
              </a:rPr>
              <a:t>重新考虑地球的年龄</a:t>
            </a:r>
            <a:endParaRPr lang="en-US" sz="4400" dirty="0">
              <a:solidFill>
                <a:schemeClr val="bg1"/>
              </a:solidFill>
            </a:endParaRPr>
          </a:p>
        </p:txBody>
      </p:sp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FB015F01-9A2B-324D-B0B4-4F68B1D101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69019" y="4291780"/>
            <a:ext cx="2053961" cy="2053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513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07F4-0D95-E24A-AC2F-9D2D3DCC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668" y="1"/>
            <a:ext cx="12010664" cy="856534"/>
          </a:xfrm>
        </p:spPr>
        <p:txBody>
          <a:bodyPr>
            <a:noAutofit/>
          </a:bodyPr>
          <a:lstStyle/>
          <a:p>
            <a:r>
              <a:rPr lang="zh-CN" altLang="en-US" b="1" dirty="0"/>
              <a:t>假设无法被证明或者合理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CEBEB-C005-3042-B85F-DCB14458A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02359" y="1233377"/>
            <a:ext cx="9209541" cy="2892574"/>
          </a:xfrm>
        </p:spPr>
        <p:txBody>
          <a:bodyPr>
            <a:noAutofit/>
          </a:bodyPr>
          <a:lstStyle/>
          <a:p>
            <a:r>
              <a:rPr lang="en-US" sz="4400" dirty="0" err="1"/>
              <a:t>因此，从这些未经证实的假设中得出的结果显然具有误导性。最不幸的是，科学教科书教条地坚持这些漫长的时代已经得到充分证明</a:t>
            </a:r>
            <a:r>
              <a:rPr lang="en-US" sz="4400" dirty="0"/>
              <a:t>。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D4698-4EC4-0F4C-8A3B-588A46EC1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68222" y="2505076"/>
            <a:ext cx="212651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3250B-8351-DB4A-8EA1-6BEE445DF7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 flipH="1">
            <a:off x="11355387" y="1681163"/>
            <a:ext cx="45719" cy="823912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chemeClr val="tx2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833162-06C9-7C4F-9FD8-98D9285E14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 flipH="1">
            <a:off x="11355387" y="2505076"/>
            <a:ext cx="45719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F057C7-BD55-A54F-8A0F-65FB722076F5}"/>
              </a:ext>
            </a:extLst>
          </p:cNvPr>
          <p:cNvSpPr/>
          <p:nvPr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D165A109-8FA3-084E-8633-6670C22AB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0039" y="6082798"/>
            <a:ext cx="711293" cy="71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380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07F4-0D95-E24A-AC2F-9D2D3DCC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668" y="1"/>
            <a:ext cx="12010664" cy="856534"/>
          </a:xfrm>
        </p:spPr>
        <p:txBody>
          <a:bodyPr>
            <a:noAutofit/>
          </a:bodyPr>
          <a:lstStyle/>
          <a:p>
            <a:r>
              <a:rPr lang="zh-CN" altLang="en-US" sz="4800" b="1" dirty="0"/>
              <a:t>年轻地球年龄更合理和更科学性</a:t>
            </a:r>
            <a:endParaRPr lang="en-US" sz="4800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CEBEB-C005-3042-B85F-DCB14458A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668" y="856537"/>
            <a:ext cx="12101331" cy="4842514"/>
          </a:xfrm>
        </p:spPr>
        <p:txBody>
          <a:bodyPr>
            <a:noAutofit/>
          </a:bodyPr>
          <a:lstStyle/>
          <a:p>
            <a:r>
              <a:rPr lang="en-US" sz="4400" dirty="0" err="1"/>
              <a:t>一个有趣的例子是夏威夷群岛的熔岩的年龄在</a:t>
            </a:r>
            <a:r>
              <a:rPr lang="en-US" sz="4400" dirty="0"/>
              <a:t> 3.6 </a:t>
            </a:r>
            <a:r>
              <a:rPr lang="en-US" sz="4400" dirty="0" err="1"/>
              <a:t>亿年到</a:t>
            </a:r>
            <a:r>
              <a:rPr lang="en-US" sz="4400" dirty="0"/>
              <a:t> 10 </a:t>
            </a:r>
            <a:r>
              <a:rPr lang="en-US" sz="4400" dirty="0" err="1"/>
              <a:t>亿年之间，尽管人们最近才看到这些岩石的形成</a:t>
            </a:r>
            <a:r>
              <a:rPr lang="en-US" sz="4400" dirty="0"/>
              <a:t>！</a:t>
            </a:r>
          </a:p>
          <a:p>
            <a:r>
              <a:rPr lang="en-US" sz="4400" dirty="0"/>
              <a:t>事实上，基于这三个相同的假设，人们可以得到更年轻的年龄。仔细观察，如果时间跨度较短，这些假设更有可能成立。在很长一段时间内，这些假设不太可能成立。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D4698-4EC4-0F4C-8A3B-588A46EC1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68222" y="2505076"/>
            <a:ext cx="212651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3250B-8351-DB4A-8EA1-6BEE445DF7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 flipH="1">
            <a:off x="11355387" y="1681163"/>
            <a:ext cx="45719" cy="823912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chemeClr val="tx2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833162-06C9-7C4F-9FD8-98D9285E14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 flipH="1">
            <a:off x="11355387" y="2505076"/>
            <a:ext cx="45719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F057C7-BD55-A54F-8A0F-65FB722076F5}"/>
              </a:ext>
            </a:extLst>
          </p:cNvPr>
          <p:cNvSpPr/>
          <p:nvPr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D165A109-8FA3-084E-8633-6670C22AB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0039" y="6082798"/>
            <a:ext cx="711293" cy="71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1651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554" name="Picture 8">
            <a:extLst>
              <a:ext uri="{FF2B5EF4-FFF2-40B4-BE49-F238E27FC236}">
                <a16:creationId xmlns:a16="http://schemas.microsoft.com/office/drawing/2014/main" id="{5A3D353A-7348-4DBF-8B5A-A47C462856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6B1D4-7214-45E3-A20A-69A88719F6FB}"/>
              </a:ext>
            </a:extLst>
          </p:cNvPr>
          <p:cNvSpPr txBox="1">
            <a:spLocks noGrp="1"/>
          </p:cNvSpPr>
          <p:nvPr/>
        </p:nvSpPr>
        <p:spPr bwMode="auto">
          <a:xfrm>
            <a:off x="18288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eaLnBrk="1" hangingPunct="1">
              <a:defRPr/>
            </a:pPr>
            <a:fld id="{DA90EEB4-49B7-4A08-A2FD-928A9BD50342}" type="datetime1">
              <a:rPr lang="en-US" sz="1400"/>
              <a:pPr eaLnBrk="1" hangingPunct="1">
                <a:defRPr/>
              </a:pPr>
              <a:t>9/10/2021</a:t>
            </a:fld>
            <a:endParaRPr lang="en-US" sz="1400"/>
          </a:p>
        </p:txBody>
      </p:sp>
      <p:sp>
        <p:nvSpPr>
          <p:cNvPr id="151556" name="Footer Placeholder 4">
            <a:extLst>
              <a:ext uri="{FF2B5EF4-FFF2-40B4-BE49-F238E27FC236}">
                <a16:creationId xmlns:a16="http://schemas.microsoft.com/office/drawing/2014/main" id="{0DC5702F-67A7-4B88-B9C7-EEA114754605}"/>
              </a:ext>
            </a:extLst>
          </p:cNvPr>
          <p:cNvSpPr txBox="1">
            <a:spLocks noGrp="1"/>
          </p:cNvSpPr>
          <p:nvPr/>
        </p:nvSpPr>
        <p:spPr bwMode="auto">
          <a:xfrm>
            <a:off x="51054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u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«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/>
          </a:p>
        </p:txBody>
      </p:sp>
      <p:sp>
        <p:nvSpPr>
          <p:cNvPr id="151557" name="Slide Number Placeholder 5">
            <a:extLst>
              <a:ext uri="{FF2B5EF4-FFF2-40B4-BE49-F238E27FC236}">
                <a16:creationId xmlns:a16="http://schemas.microsoft.com/office/drawing/2014/main" id="{5C1E0C4D-3DEC-4F4C-ACD4-86E3BDFA027B}"/>
              </a:ext>
            </a:extLst>
          </p:cNvPr>
          <p:cNvSpPr txBox="1">
            <a:spLocks noGrp="1"/>
          </p:cNvSpPr>
          <p:nvPr/>
        </p:nvSpPr>
        <p:spPr bwMode="auto">
          <a:xfrm>
            <a:off x="85344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u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«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10C577DF-7245-4687-A166-87EB227599B9}" type="slidenum">
              <a:rPr lang="en-US" altLang="en-US" sz="14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151558" name="Rectangle 2">
            <a:extLst>
              <a:ext uri="{FF2B5EF4-FFF2-40B4-BE49-F238E27FC236}">
                <a16:creationId xmlns:a16="http://schemas.microsoft.com/office/drawing/2014/main" id="{A9EF4D42-BE9F-4338-A07A-D7EDEBE208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1143000"/>
          </a:xfrm>
        </p:spPr>
        <p:txBody>
          <a:bodyPr/>
          <a:lstStyle/>
          <a:p>
            <a:r>
              <a:rPr lang="zh-CN" altLang="en-US">
                <a:ea typeface="SimSun" panose="02010600030101010101" pitchFamily="2" charset="-122"/>
              </a:rPr>
              <a:t> </a:t>
            </a:r>
            <a:endParaRPr lang="en-US" altLang="en-US" sz="4000">
              <a:solidFill>
                <a:srgbClr val="FFFF00"/>
              </a:solidFill>
            </a:endParaRPr>
          </a:p>
        </p:txBody>
      </p:sp>
      <p:sp>
        <p:nvSpPr>
          <p:cNvPr id="151559" name="Rectangle 3">
            <a:extLst>
              <a:ext uri="{FF2B5EF4-FFF2-40B4-BE49-F238E27FC236}">
                <a16:creationId xmlns:a16="http://schemas.microsoft.com/office/drawing/2014/main" id="{0AD8CCCE-C505-404A-8A31-447CFC88ED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914400"/>
            <a:ext cx="9144000" cy="6019800"/>
          </a:xfrm>
        </p:spPr>
        <p:txBody>
          <a:bodyPr/>
          <a:lstStyle/>
          <a:p>
            <a:r>
              <a:rPr lang="en-US" altLang="en-US" sz="10000">
                <a:solidFill>
                  <a:srgbClr val="FFFF00"/>
                </a:solidFill>
              </a:rPr>
              <a:t>Gloria Deo</a:t>
            </a:r>
            <a:br>
              <a:rPr lang="en-US" altLang="en-US" sz="10000">
                <a:solidFill>
                  <a:srgbClr val="FFFF00"/>
                </a:solidFill>
              </a:rPr>
            </a:br>
            <a:r>
              <a:rPr lang="zh-CN" altLang="en-US" sz="10000">
                <a:ea typeface="SimSun" panose="02010600030101010101" pitchFamily="2" charset="-122"/>
              </a:rPr>
              <a:t> 愿荣耀归上帝</a:t>
            </a:r>
            <a:endParaRPr lang="en-US" altLang="en-US" sz="10000" b="1"/>
          </a:p>
        </p:txBody>
      </p:sp>
    </p:spTree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9C5737A6-C621-4842-868F-8A0C06DD5B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9257" y="630382"/>
            <a:ext cx="5033485" cy="5597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296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274EA-DE99-BD44-9F3B-0C93E8194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916" y="2"/>
            <a:ext cx="11867416" cy="956928"/>
          </a:xfrm>
        </p:spPr>
        <p:txBody>
          <a:bodyPr>
            <a:noAutofit/>
          </a:bodyPr>
          <a:lstStyle/>
          <a:p>
            <a:r>
              <a:rPr lang="en-US" sz="4800" b="1" dirty="0" err="1"/>
              <a:t>大多数人认为地球的年龄大约有</a:t>
            </a:r>
            <a:r>
              <a:rPr lang="en-US" sz="4800" b="1" dirty="0"/>
              <a:t> 45 </a:t>
            </a:r>
            <a:r>
              <a:rPr lang="en-US" sz="4800" b="1" dirty="0" err="1"/>
              <a:t>亿年</a:t>
            </a:r>
            <a:endParaRPr lang="en-US" sz="4800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53D14-7D27-CC41-898F-186A6E9F9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668" y="1701208"/>
            <a:ext cx="12010664" cy="4227643"/>
          </a:xfrm>
        </p:spPr>
        <p:txBody>
          <a:bodyPr>
            <a:noAutofit/>
          </a:bodyPr>
          <a:lstStyle/>
          <a:p>
            <a:r>
              <a:rPr lang="en-US" sz="4400" b="1" dirty="0" err="1"/>
              <a:t>大多数人认为地球的年龄大约有</a:t>
            </a:r>
            <a:r>
              <a:rPr lang="en-US" sz="4400" b="1" dirty="0"/>
              <a:t> 45 </a:t>
            </a:r>
            <a:r>
              <a:rPr lang="en-US" sz="4400" b="1" dirty="0" err="1"/>
              <a:t>亿年，而</a:t>
            </a:r>
            <a:r>
              <a:rPr lang="ja-JP" altLang="en-US" sz="4400" b="1" dirty="0"/>
              <a:t>人类</a:t>
            </a:r>
            <a:r>
              <a:rPr lang="en-US" sz="4400" b="1" dirty="0" err="1"/>
              <a:t>文明至少有</a:t>
            </a:r>
            <a:r>
              <a:rPr lang="en-US" sz="4400" b="1" dirty="0"/>
              <a:t> 100 </a:t>
            </a:r>
            <a:r>
              <a:rPr lang="en-US" sz="4400" b="1" dirty="0" err="1"/>
              <a:t>万年的历史。很少有人费心去追求这个</a:t>
            </a:r>
            <a:r>
              <a:rPr lang="ja-JP" altLang="en-US" sz="4400" b="1" dirty="0"/>
              <a:t>问题</a:t>
            </a:r>
            <a:r>
              <a:rPr lang="en-US" sz="4400" b="1" dirty="0"/>
              <a:t>。</a:t>
            </a:r>
          </a:p>
          <a:p>
            <a:r>
              <a:rPr lang="en-US" sz="4400" b="1" dirty="0" err="1"/>
              <a:t>然而，那些去追求这个</a:t>
            </a:r>
            <a:r>
              <a:rPr lang="ja-JP" altLang="en-US" sz="4400" b="1" dirty="0"/>
              <a:t>真相发现</a:t>
            </a:r>
            <a:r>
              <a:rPr lang="en-US" sz="4400" b="1" dirty="0" err="1"/>
              <a:t>惊人的信息</a:t>
            </a:r>
            <a:r>
              <a:rPr lang="en-US" sz="4400" b="1" dirty="0"/>
              <a:t>。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BA9A7C-AD6E-1143-A542-4C33F5A6CB41}"/>
              </a:ext>
            </a:extLst>
          </p:cNvPr>
          <p:cNvSpPr/>
          <p:nvPr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5CC219DF-CF6E-0345-8C05-BA9B80CB04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0039" y="6082798"/>
            <a:ext cx="711293" cy="71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356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07F4-0D95-E24A-AC2F-9D2D3DCC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"/>
            <a:ext cx="10515600" cy="958643"/>
          </a:xfrm>
        </p:spPr>
        <p:txBody>
          <a:bodyPr>
            <a:normAutofit/>
          </a:bodyPr>
          <a:lstStyle/>
          <a:p>
            <a:r>
              <a:rPr lang="zh-CN" altLang="en-US" sz="4800" b="1" dirty="0"/>
              <a:t>几个估计地球年龄方法是数十亿年</a:t>
            </a:r>
            <a:endParaRPr lang="en-US" sz="4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CEBEB-C005-3042-B85F-DCB14458A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1127" y="1186144"/>
            <a:ext cx="11369746" cy="5214656"/>
          </a:xfrm>
        </p:spPr>
        <p:txBody>
          <a:bodyPr>
            <a:noAutofit/>
          </a:bodyPr>
          <a:lstStyle/>
          <a:p>
            <a:r>
              <a:rPr lang="en-US" sz="4400" dirty="0" err="1"/>
              <a:t>目前基本上有</a:t>
            </a:r>
            <a:r>
              <a:rPr lang="en-US" sz="4400" dirty="0"/>
              <a:t> 100 </a:t>
            </a:r>
            <a:r>
              <a:rPr lang="en-US" sz="4400" dirty="0" err="1"/>
              <a:t>多种不同的</a:t>
            </a:r>
            <a:r>
              <a:rPr lang="zh-CN" altLang="en-US" sz="4400" dirty="0"/>
              <a:t>估计地球年龄</a:t>
            </a:r>
            <a:r>
              <a:rPr lang="en-US" sz="4400" dirty="0" err="1"/>
              <a:t>方法，实际上</a:t>
            </a:r>
            <a:r>
              <a:rPr lang="ja-JP" altLang="en-US" sz="4400" dirty="0"/>
              <a:t>只</a:t>
            </a:r>
            <a:r>
              <a:rPr lang="en-US" sz="4400" dirty="0"/>
              <a:t>有5种公认</a:t>
            </a:r>
            <a:r>
              <a:rPr lang="zh-CN" altLang="en-US" sz="4400" dirty="0"/>
              <a:t>估计地球年龄</a:t>
            </a:r>
            <a:r>
              <a:rPr lang="en-US" sz="4400" dirty="0" err="1"/>
              <a:t>方法</a:t>
            </a:r>
            <a:r>
              <a:rPr lang="zh-CN" altLang="en-US" sz="4400" dirty="0"/>
              <a:t>是数十亿年</a:t>
            </a:r>
            <a:r>
              <a:rPr lang="en-US" sz="4400" dirty="0"/>
              <a:t>。</a:t>
            </a:r>
            <a:r>
              <a:rPr lang="ja-JP" altLang="en-US" sz="4400" dirty="0"/>
              <a:t> 那是 </a:t>
            </a:r>
            <a:r>
              <a:rPr lang="en-US" sz="4400" dirty="0" err="1"/>
              <a:t>铀-钍-铅法、铷-锶法</a:t>
            </a:r>
            <a:r>
              <a:rPr lang="en-US" sz="4400" dirty="0"/>
              <a:t>, 钾-</a:t>
            </a:r>
            <a:r>
              <a:rPr lang="en-US" sz="4400" dirty="0" err="1"/>
              <a:t>氩法</a:t>
            </a:r>
            <a:r>
              <a:rPr lang="en-US" sz="4400" dirty="0"/>
              <a:t>, </a:t>
            </a:r>
            <a:r>
              <a:rPr lang="ja-JP" altLang="en-US" sz="4400" dirty="0"/>
              <a:t>铼</a:t>
            </a:r>
            <a:r>
              <a:rPr lang="en-US" altLang="ja-JP" sz="4400" dirty="0"/>
              <a:t>-</a:t>
            </a:r>
            <a:r>
              <a:rPr lang="ja-JP" altLang="en-US" sz="4400" dirty="0"/>
              <a:t>锇法</a:t>
            </a:r>
            <a:r>
              <a:rPr lang="en-US" altLang="ja-JP" sz="4400" dirty="0"/>
              <a:t>, </a:t>
            </a:r>
            <a:r>
              <a:rPr lang="ja-JP" altLang="en-US" sz="4400" dirty="0"/>
              <a:t>及</a:t>
            </a:r>
            <a:r>
              <a:rPr lang="en-US" sz="4400" dirty="0"/>
              <a:t>钐-</a:t>
            </a:r>
            <a:r>
              <a:rPr lang="en-US" sz="4400" dirty="0" err="1"/>
              <a:t>钕法</a:t>
            </a:r>
            <a:r>
              <a:rPr lang="en-US" sz="4400" dirty="0"/>
              <a:t>, </a:t>
            </a:r>
            <a:r>
              <a:rPr lang="ja-JP" altLang="en-US" sz="4400" dirty="0"/>
              <a:t>除了</a:t>
            </a:r>
            <a:r>
              <a:rPr lang="en-US" sz="4400" dirty="0"/>
              <a:t>这5种公认的方法外，所有</a:t>
            </a:r>
            <a:r>
              <a:rPr lang="ja-JP" altLang="en-US" sz="4400" dirty="0"/>
              <a:t>其他</a:t>
            </a:r>
            <a:r>
              <a:rPr lang="en-US" sz="4400" dirty="0"/>
              <a:t>的</a:t>
            </a:r>
            <a:r>
              <a:rPr lang="zh-CN" altLang="en-US" sz="4400" dirty="0"/>
              <a:t>估计地球</a:t>
            </a:r>
            <a:r>
              <a:rPr lang="en-US" sz="4400" dirty="0"/>
              <a:t>年龄都小于10亿年。</a:t>
            </a:r>
          </a:p>
          <a:p>
            <a:br>
              <a:rPr lang="en-US" sz="4400" dirty="0"/>
            </a:br>
            <a:endParaRPr lang="en-US" sz="4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D4698-4EC4-0F4C-8A3B-588A46EC1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68222" y="2505076"/>
            <a:ext cx="212651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3250B-8351-DB4A-8EA1-6BEE445DF7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 flipH="1">
            <a:off x="11355387" y="1681163"/>
            <a:ext cx="45719" cy="823912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chemeClr val="tx2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833162-06C9-7C4F-9FD8-98D9285E14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 flipH="1">
            <a:off x="11355387" y="2505076"/>
            <a:ext cx="45719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F057C7-BD55-A54F-8A0F-65FB722076F5}"/>
              </a:ext>
            </a:extLst>
          </p:cNvPr>
          <p:cNvSpPr/>
          <p:nvPr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D165A109-8FA3-084E-8633-6670C22AB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0039" y="6082798"/>
            <a:ext cx="711293" cy="71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362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07F4-0D95-E24A-AC2F-9D2D3DCC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141" y="1"/>
            <a:ext cx="10976247" cy="808073"/>
          </a:xfrm>
        </p:spPr>
        <p:txBody>
          <a:bodyPr>
            <a:noAutofit/>
          </a:bodyPr>
          <a:lstStyle/>
          <a:p>
            <a:r>
              <a:rPr lang="en-US" sz="4800" b="1" dirty="0"/>
              <a:t>超过30个</a:t>
            </a:r>
            <a:r>
              <a:rPr lang="zh-CN" altLang="en-US" sz="4800" b="1" dirty="0"/>
              <a:t>估计地球年龄</a:t>
            </a:r>
            <a:r>
              <a:rPr lang="en-US" sz="4800" b="1" dirty="0" err="1"/>
              <a:t>不到一万年</a:t>
            </a:r>
            <a:endParaRPr lang="en-US" sz="4800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CEBEB-C005-3042-B85F-DCB14458A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9141" y="1424764"/>
            <a:ext cx="11051924" cy="3394280"/>
          </a:xfrm>
        </p:spPr>
        <p:txBody>
          <a:bodyPr>
            <a:noAutofit/>
          </a:bodyPr>
          <a:lstStyle/>
          <a:p>
            <a:r>
              <a:rPr lang="en-US" sz="4400" dirty="0"/>
              <a:t>其中，超过30个</a:t>
            </a:r>
            <a:r>
              <a:rPr lang="zh-CN" altLang="en-US" sz="4400" dirty="0"/>
              <a:t>估计地球年龄</a:t>
            </a:r>
            <a:r>
              <a:rPr lang="en-US" sz="4400" dirty="0" err="1"/>
              <a:t>不到一万年</a:t>
            </a:r>
            <a:r>
              <a:rPr lang="en-US" sz="4400" dirty="0"/>
              <a:t>。</a:t>
            </a:r>
            <a:r>
              <a:rPr lang="ja-JP" altLang="en-US" sz="4400" dirty="0"/>
              <a:t> 只有几个</a:t>
            </a:r>
            <a:r>
              <a:rPr lang="zh-CN" altLang="en-US" sz="4400" dirty="0"/>
              <a:t>估计地球年龄</a:t>
            </a:r>
            <a:r>
              <a:rPr lang="en-US" sz="4400" dirty="0" err="1"/>
              <a:t>的方法</a:t>
            </a:r>
            <a:r>
              <a:rPr lang="ja-JP" altLang="en-US" sz="4400" dirty="0"/>
              <a:t>得到几十亿</a:t>
            </a:r>
            <a:r>
              <a:rPr lang="en-US" sz="4400" dirty="0" err="1"/>
              <a:t>的年龄。地球的年龄越长，超进化发生（也称为宏观进化）的机会就越大</a:t>
            </a:r>
            <a:r>
              <a:rPr lang="en-US" sz="4400" dirty="0"/>
              <a:t>。</a:t>
            </a:r>
            <a:r>
              <a:rPr lang="ja-JP" altLang="en-US" sz="4400" dirty="0"/>
              <a:t>另一方面</a:t>
            </a:r>
            <a:r>
              <a:rPr lang="en-US" altLang="ja-JP" sz="4400" dirty="0"/>
              <a:t>, </a:t>
            </a:r>
            <a:r>
              <a:rPr lang="en-US" sz="4400" dirty="0" err="1"/>
              <a:t>在日常实验中可以观察到的微进化是没有争议的</a:t>
            </a:r>
            <a:r>
              <a:rPr lang="en-US" sz="4400" dirty="0"/>
              <a:t>。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D4698-4EC4-0F4C-8A3B-588A46EC1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68222" y="2505076"/>
            <a:ext cx="212651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3250B-8351-DB4A-8EA1-6BEE445DF7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 flipH="1">
            <a:off x="11355387" y="1681163"/>
            <a:ext cx="45719" cy="823912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chemeClr val="tx2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833162-06C9-7C4F-9FD8-98D9285E14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 flipH="1">
            <a:off x="11355387" y="2505076"/>
            <a:ext cx="45719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F057C7-BD55-A54F-8A0F-65FB722076F5}"/>
              </a:ext>
            </a:extLst>
          </p:cNvPr>
          <p:cNvSpPr/>
          <p:nvPr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D165A109-8FA3-084E-8633-6670C22AB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0039" y="6082798"/>
            <a:ext cx="711293" cy="71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554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07F4-0D95-E24A-AC2F-9D2D3DCC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"/>
            <a:ext cx="10515600" cy="1096372"/>
          </a:xfrm>
        </p:spPr>
        <p:txBody>
          <a:bodyPr>
            <a:normAutofit/>
          </a:bodyPr>
          <a:lstStyle/>
          <a:p>
            <a:r>
              <a:rPr lang="zh-CN" altLang="en-US" sz="4800" b="1" dirty="0"/>
              <a:t>至少有三个假设</a:t>
            </a:r>
            <a:endParaRPr lang="en-US" sz="4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CEBEB-C005-3042-B85F-DCB14458A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668" y="1186144"/>
            <a:ext cx="11690205" cy="4806883"/>
          </a:xfrm>
        </p:spPr>
        <p:txBody>
          <a:bodyPr>
            <a:noAutofit/>
          </a:bodyPr>
          <a:lstStyle/>
          <a:p>
            <a:r>
              <a:rPr lang="en-US" sz="4400" dirty="0" err="1"/>
              <a:t>为了通过放射性确定岩石的年代，必须</a:t>
            </a:r>
            <a:r>
              <a:rPr lang="zh-CN" altLang="en-US" sz="4400" dirty="0"/>
              <a:t>至少有三个假设</a:t>
            </a:r>
            <a:r>
              <a:rPr lang="en-US" sz="4400" dirty="0"/>
              <a:t>，即</a:t>
            </a:r>
            <a:r>
              <a:rPr lang="ja-JP" altLang="en-US" sz="4400" dirty="0"/>
              <a:t>是</a:t>
            </a:r>
            <a:endParaRPr lang="en-US" sz="4400" dirty="0"/>
          </a:p>
          <a:p>
            <a:r>
              <a:rPr lang="en-US" sz="4400" dirty="0"/>
              <a:t>1、岩石样品是一个古往今来的封闭系统。在过去的时间里，没有任何东西干扰岩石的内容；</a:t>
            </a:r>
          </a:p>
          <a:p>
            <a:r>
              <a:rPr lang="en-US" sz="4400" dirty="0"/>
              <a:t>2. </a:t>
            </a:r>
            <a:r>
              <a:rPr lang="en-US" sz="4400" dirty="0" err="1"/>
              <a:t>初始子代成分可以忽略不计，或者母子成分的比例一直保持不变</a:t>
            </a:r>
            <a:r>
              <a:rPr lang="en-US" sz="4400" dirty="0"/>
              <a:t>；</a:t>
            </a:r>
          </a:p>
          <a:p>
            <a:r>
              <a:rPr lang="en-US" sz="4400" dirty="0"/>
              <a:t>3. </a:t>
            </a:r>
            <a:r>
              <a:rPr lang="en-US" sz="4400" dirty="0" err="1"/>
              <a:t>衰变率历代不变</a:t>
            </a:r>
            <a:r>
              <a:rPr lang="en-US" sz="4400" dirty="0"/>
              <a:t>。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D4698-4EC4-0F4C-8A3B-588A46EC1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68222" y="2505076"/>
            <a:ext cx="212651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3250B-8351-DB4A-8EA1-6BEE445DF7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 flipH="1">
            <a:off x="11355387" y="1681163"/>
            <a:ext cx="45719" cy="823912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chemeClr val="tx2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833162-06C9-7C4F-9FD8-98D9285E14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 flipH="1">
            <a:off x="11355387" y="2505076"/>
            <a:ext cx="45719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F057C7-BD55-A54F-8A0F-65FB722076F5}"/>
              </a:ext>
            </a:extLst>
          </p:cNvPr>
          <p:cNvSpPr/>
          <p:nvPr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D165A109-8FA3-084E-8633-6670C22AB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0039" y="6082798"/>
            <a:ext cx="711293" cy="71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389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07F4-0D95-E24A-AC2F-9D2D3DCC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"/>
            <a:ext cx="10515600" cy="786808"/>
          </a:xfrm>
        </p:spPr>
        <p:txBody>
          <a:bodyPr>
            <a:normAutofit/>
          </a:bodyPr>
          <a:lstStyle/>
          <a:p>
            <a:r>
              <a:rPr lang="zh-CN" altLang="en-US" sz="4800" b="1" dirty="0"/>
              <a:t>假设无法被证明或者合理</a:t>
            </a:r>
            <a:endParaRPr lang="en-US" sz="4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CEBEB-C005-3042-B85F-DCB14458A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1127" y="876580"/>
            <a:ext cx="10989979" cy="5022776"/>
          </a:xfrm>
        </p:spPr>
        <p:txBody>
          <a:bodyPr>
            <a:noAutofit/>
          </a:bodyPr>
          <a:lstStyle/>
          <a:p>
            <a:pPr lvl="0" fontAlgn="t"/>
            <a:r>
              <a:rPr lang="en-US" sz="4400" dirty="0"/>
              <a:t>基于这些假设，没有一个是可证实的，进化论者提出了地球年龄的大数字。为了更仔细地检查这些假设，首先，自然界没有任何封闭的东西。所有系统都受到一种或另一种相互作用的影响。在一块岩石的情况下，谁知道随着时间的流逝，没有任何成分被冲走或沉积在其上的其他材料？高能宇宙辐射很可能扰乱了岩石中原子的稳定性。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D4698-4EC4-0F4C-8A3B-588A46EC1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68222" y="2505076"/>
            <a:ext cx="212651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3250B-8351-DB4A-8EA1-6BEE445DF7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 flipH="1">
            <a:off x="11355387" y="1681163"/>
            <a:ext cx="45719" cy="823912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chemeClr val="tx2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833162-06C9-7C4F-9FD8-98D9285E14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 flipH="1">
            <a:off x="11355387" y="2505076"/>
            <a:ext cx="45719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F057C7-BD55-A54F-8A0F-65FB722076F5}"/>
              </a:ext>
            </a:extLst>
          </p:cNvPr>
          <p:cNvSpPr/>
          <p:nvPr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D165A109-8FA3-084E-8633-6670C22AB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0039" y="6082798"/>
            <a:ext cx="711293" cy="71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51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07F4-0D95-E24A-AC2F-9D2D3DCC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668" y="1"/>
            <a:ext cx="12010664" cy="856534"/>
          </a:xfrm>
        </p:spPr>
        <p:txBody>
          <a:bodyPr>
            <a:noAutofit/>
          </a:bodyPr>
          <a:lstStyle/>
          <a:p>
            <a:r>
              <a:rPr lang="zh-CN" altLang="en-US" b="1" dirty="0"/>
              <a:t>假设无法被证明或者合理</a:t>
            </a:r>
            <a:endParaRPr lang="en-US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CEBEB-C005-3042-B85F-DCB14458A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0895" y="856537"/>
            <a:ext cx="9757046" cy="3135600"/>
          </a:xfrm>
        </p:spPr>
        <p:txBody>
          <a:bodyPr>
            <a:noAutofit/>
          </a:bodyPr>
          <a:lstStyle/>
          <a:p>
            <a:r>
              <a:rPr lang="ja-JP" altLang="en-US" sz="4400" dirty="0"/>
              <a:t>第二 </a:t>
            </a:r>
            <a:r>
              <a:rPr lang="en-US" sz="4400" dirty="0"/>
              <a:t>，</a:t>
            </a:r>
            <a:r>
              <a:rPr lang="en-US" sz="4400" dirty="0" err="1"/>
              <a:t>假设初始子组件可以忽略不计</a:t>
            </a:r>
            <a:r>
              <a:rPr lang="en-US" sz="4400" dirty="0"/>
              <a:t>, </a:t>
            </a:r>
            <a:r>
              <a:rPr lang="en-US" sz="4400" dirty="0" err="1"/>
              <a:t>或父子组件的比率恒定是荒谬的</a:t>
            </a:r>
            <a:r>
              <a:rPr lang="en-US" sz="4400" dirty="0"/>
              <a:t>，</a:t>
            </a:r>
            <a:r>
              <a:rPr lang="ja-JP" altLang="en-US" sz="4400" dirty="0"/>
              <a:t> 因为</a:t>
            </a:r>
            <a:r>
              <a:rPr lang="en-US" sz="4400" dirty="0" err="1"/>
              <a:t>没有人知道初始条件</a:t>
            </a:r>
            <a:r>
              <a:rPr lang="ja-JP" altLang="en-US" sz="4400" dirty="0"/>
              <a:t> 是什么 </a:t>
            </a:r>
            <a:r>
              <a:rPr lang="en-US" sz="4400" dirty="0"/>
              <a:t>。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D4698-4EC4-0F4C-8A3B-588A46EC1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68222" y="2505076"/>
            <a:ext cx="212651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3250B-8351-DB4A-8EA1-6BEE445DF7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 flipH="1">
            <a:off x="11355387" y="1681163"/>
            <a:ext cx="45719" cy="823912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chemeClr val="tx2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833162-06C9-7C4F-9FD8-98D9285E14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 flipH="1">
            <a:off x="11355387" y="2505076"/>
            <a:ext cx="45719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F057C7-BD55-A54F-8A0F-65FB722076F5}"/>
              </a:ext>
            </a:extLst>
          </p:cNvPr>
          <p:cNvSpPr/>
          <p:nvPr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D165A109-8FA3-084E-8633-6670C22AB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0039" y="6082798"/>
            <a:ext cx="711293" cy="71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173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07F4-0D95-E24A-AC2F-9D2D3DCC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668" y="1"/>
            <a:ext cx="12010664" cy="856534"/>
          </a:xfrm>
        </p:spPr>
        <p:txBody>
          <a:bodyPr>
            <a:noAutofit/>
          </a:bodyPr>
          <a:lstStyle/>
          <a:p>
            <a:r>
              <a:rPr lang="zh-CN" altLang="en-US" b="1" dirty="0"/>
              <a:t>假设无法被证明或者合理</a:t>
            </a:r>
            <a:endParaRPr lang="en-US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CEBEB-C005-3042-B85F-DCB14458A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9489" y="856537"/>
            <a:ext cx="9311343" cy="4320300"/>
          </a:xfrm>
        </p:spPr>
        <p:txBody>
          <a:bodyPr>
            <a:noAutofit/>
          </a:bodyPr>
          <a:lstStyle/>
          <a:p>
            <a:r>
              <a:rPr lang="en-US" sz="4400" dirty="0"/>
              <a:t>第三，衰变率在各个时代都是恒定的，这也是不合理的，因为自然界中没有恒定的过程。实际上，在我们的高能实验室中，在不同的高压、含水量、温度等条件下，衰变率已经显示出明显的不同。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D4698-4EC4-0F4C-8A3B-588A46EC1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68222" y="2505076"/>
            <a:ext cx="212651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3250B-8351-DB4A-8EA1-6BEE445DF7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 flipH="1">
            <a:off x="11355387" y="1681163"/>
            <a:ext cx="45719" cy="823912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chemeClr val="tx2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833162-06C9-7C4F-9FD8-98D9285E14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 flipH="1">
            <a:off x="11355387" y="2505076"/>
            <a:ext cx="45719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F057C7-BD55-A54F-8A0F-65FB722076F5}"/>
              </a:ext>
            </a:extLst>
          </p:cNvPr>
          <p:cNvSpPr/>
          <p:nvPr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D165A109-8FA3-084E-8633-6670C22AB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0039" y="6082798"/>
            <a:ext cx="711293" cy="71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684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07F4-0D95-E24A-AC2F-9D2D3DCC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668" y="1"/>
            <a:ext cx="12010664" cy="856534"/>
          </a:xfrm>
        </p:spPr>
        <p:txBody>
          <a:bodyPr>
            <a:noAutofit/>
          </a:bodyPr>
          <a:lstStyle/>
          <a:p>
            <a:r>
              <a:rPr lang="zh-CN" altLang="en-US" b="1" dirty="0"/>
              <a:t>假设无法被证明或者合理</a:t>
            </a:r>
            <a:endParaRPr lang="en-US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CEBEB-C005-3042-B85F-DCB14458A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668" y="856537"/>
            <a:ext cx="12101331" cy="4875190"/>
          </a:xfrm>
        </p:spPr>
        <p:txBody>
          <a:bodyPr>
            <a:noAutofit/>
          </a:bodyPr>
          <a:lstStyle/>
          <a:p>
            <a:r>
              <a:rPr lang="en-US" sz="4400" dirty="0"/>
              <a:t>在地球深处，衰变率与地表不同。我们只考虑地球表面的衰减率。甚至原子结构在我们的加速器中被高能粒子轰击时也会发生变化。目前，实验室可达到的最高能量约为 1 万亿电子伏特；然而，在来自外层空间的宇宙辐射中测得的最高能量要强一千万倍。当然，在这些轰击下，甚至原子结构也会发生变化；这意味着衰减率会比现在测量的要快得多。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D4698-4EC4-0F4C-8A3B-588A46EC1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68222" y="2505076"/>
            <a:ext cx="212651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3250B-8351-DB4A-8EA1-6BEE445DF7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 flipH="1">
            <a:off x="11355387" y="1681163"/>
            <a:ext cx="45719" cy="823912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chemeClr val="tx2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833162-06C9-7C4F-9FD8-98D9285E14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 flipH="1">
            <a:off x="11355387" y="2505076"/>
            <a:ext cx="45719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F057C7-BD55-A54F-8A0F-65FB722076F5}"/>
              </a:ext>
            </a:extLst>
          </p:cNvPr>
          <p:cNvSpPr/>
          <p:nvPr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D165A109-8FA3-084E-8633-6670C22AB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0039" y="6082798"/>
            <a:ext cx="711293" cy="71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942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hriving Leaders">
      <a:dk1>
        <a:srgbClr val="333433"/>
      </a:dk1>
      <a:lt1>
        <a:srgbClr val="FFFFFF"/>
      </a:lt1>
      <a:dk2>
        <a:srgbClr val="004995"/>
      </a:dk2>
      <a:lt2>
        <a:srgbClr val="FCEDC1"/>
      </a:lt2>
      <a:accent1>
        <a:srgbClr val="166979"/>
      </a:accent1>
      <a:accent2>
        <a:srgbClr val="DD6518"/>
      </a:accent2>
      <a:accent3>
        <a:srgbClr val="FFD149"/>
      </a:accent3>
      <a:accent4>
        <a:srgbClr val="FFA62B"/>
      </a:accent4>
      <a:accent5>
        <a:srgbClr val="5B9BD5"/>
      </a:accent5>
      <a:accent6>
        <a:srgbClr val="12B9D4"/>
      </a:accent6>
      <a:hlink>
        <a:srgbClr val="FF7617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3270</TotalTime>
  <Words>412</Words>
  <Application>Microsoft Office PowerPoint</Application>
  <PresentationFormat>Widescreen</PresentationFormat>
  <Paragraphs>34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Adobe Heiti Std R</vt:lpstr>
      <vt:lpstr>Arial</vt:lpstr>
      <vt:lpstr>Calibri</vt:lpstr>
      <vt:lpstr>Calibri Light</vt:lpstr>
      <vt:lpstr>Times New Roman</vt:lpstr>
      <vt:lpstr>Office Theme</vt:lpstr>
      <vt:lpstr>崔牧师的科学布道第4集</vt:lpstr>
      <vt:lpstr>大多数人认为地球的年龄大约有 45 亿年</vt:lpstr>
      <vt:lpstr>几个估计地球年龄方法是数十亿年</vt:lpstr>
      <vt:lpstr>超过30个估计地球年龄不到一万年</vt:lpstr>
      <vt:lpstr>至少有三个假设</vt:lpstr>
      <vt:lpstr>假设无法被证明或者合理</vt:lpstr>
      <vt:lpstr>假设无法被证明或者合理</vt:lpstr>
      <vt:lpstr>假设无法被证明或者合理</vt:lpstr>
      <vt:lpstr>假设无法被证明或者合理</vt:lpstr>
      <vt:lpstr>假设无法被证明或者合理</vt:lpstr>
      <vt:lpstr>年轻地球年龄更合理和更科学性</vt:lpstr>
      <vt:lpstr> 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Christopher</dc:creator>
  <cp:keywords/>
  <dc:description/>
  <cp:lastModifiedBy>Christopher Chui</cp:lastModifiedBy>
  <cp:revision>36</cp:revision>
  <dcterms:created xsi:type="dcterms:W3CDTF">2021-06-14T07:26:22Z</dcterms:created>
  <dcterms:modified xsi:type="dcterms:W3CDTF">2021-09-10T13:36:42Z</dcterms:modified>
  <cp:category/>
</cp:coreProperties>
</file>