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0" r:id="rId4"/>
    <p:sldId id="2605" r:id="rId5"/>
    <p:sldId id="2606" r:id="rId6"/>
    <p:sldId id="2607" r:id="rId7"/>
    <p:sldId id="2608" r:id="rId8"/>
    <p:sldId id="2610" r:id="rId9"/>
    <p:sldId id="2611" r:id="rId10"/>
    <p:sldId id="2604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08"/>
    <p:restoredTop sz="94694"/>
  </p:normalViewPr>
  <p:slideViewPr>
    <p:cSldViewPr snapToGrid="0" snapToObjects="1">
      <p:cViewPr varScale="1">
        <p:scale>
          <a:sx n="45" d="100"/>
          <a:sy n="45" d="100"/>
        </p:scale>
        <p:origin x="78" y="14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14A45-80E3-444A-80D4-72EF9C1632DC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FD54FB-1044-4D71-8D1E-0D78CD56C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389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Slide Image Placeholder 1">
            <a:extLst>
              <a:ext uri="{FF2B5EF4-FFF2-40B4-BE49-F238E27FC236}">
                <a16:creationId xmlns:a16="http://schemas.microsoft.com/office/drawing/2014/main" id="{8F6435A9-1858-4993-994B-6A8CA472DB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Notes Placeholder 2">
            <a:extLst>
              <a:ext uri="{FF2B5EF4-FFF2-40B4-BE49-F238E27FC236}">
                <a16:creationId xmlns:a16="http://schemas.microsoft.com/office/drawing/2014/main" id="{53E41E08-D3D6-4A3F-AB65-62762345F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2580" name="Slide Number Placeholder 3">
            <a:extLst>
              <a:ext uri="{FF2B5EF4-FFF2-40B4-BE49-F238E27FC236}">
                <a16:creationId xmlns:a16="http://schemas.microsoft.com/office/drawing/2014/main" id="{729859E5-EFEA-4925-AC03-1B4CD34373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63210EA6-3A94-4F05-8890-691EA9C07657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05E8B-A916-3E47-83DF-ACD6B46BC4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4CB04A-DA8F-6642-9094-E4476A1D78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524D0-CA07-6149-931C-D486E032A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0C9F0-D707-4B4A-9B87-68AB1028C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284CB-22FE-2C4B-B6A4-4B25FF004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4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9C616-68EA-CC43-A66B-91E4BDE98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046486-8960-BA44-A826-BEB312B30A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4323F-5918-0144-96B6-0830A689A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1CE1F-ACC4-0547-BD42-79C2F7AF9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97E67-AE93-D34C-A8E6-83222E72C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35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4ADD9E-DD87-104E-80CC-3C2A174E48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2BFE9F-B7E9-A54D-B32C-F98925AA88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14EB3-5561-E741-8499-A3B40285C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DB2C2-FD62-0248-ADD4-242A81798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F503A-64F0-2648-9E84-5487491FC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4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5B9EC-944F-0543-92A2-0300FE1A4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BFFE0-F926-4B4E-A327-D690FFB93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AB4E-20B9-5947-8EB2-709C333B1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78762-1CCC-CE42-A15F-58FC9399E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84D1A-1DB1-3147-9E6E-680C2F735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690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384A3-224A-5B49-B982-42306B25A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8EBB22-80DD-B646-AB99-822039ECA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3B1A5-EA5A-614B-A2E8-33D65800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CC0BF-5E29-A248-A084-495618AC4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901ED-570E-3E40-98D0-0EB01BD6A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8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6D826-67D7-9B4B-930A-60A940FE7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AD75D-118F-8745-8455-C4B387E5FB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B7391-3104-744A-BF4E-A7257B54E1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B8B0C4-6EFC-C84F-BD17-3A99FBB5A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8062F8-9D32-7C43-839A-595BB4BC0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E75133-773B-1043-B69D-196AA9ECC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47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DE3D6-4350-2C4D-A0A9-3C3199A6F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9582A-4F1E-304A-B12E-C2B10FF62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88E860-D89E-5D4C-BA6A-B5C8D6C1E8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9D4CD7-86EB-0B43-945F-CF763D2265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10705A-2B81-E24D-92EA-B3615EDF0A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95E588-B879-864E-8829-980A9A965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18D9DD-1E86-FA49-AE6C-E3F80775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BB27FF-B67B-664A-9613-2D5A7BCB1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977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F8F18-EDC4-E34E-8BEC-496173FA3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C3AC25-F917-F041-A13E-804394628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F91A1D-F492-FD49-89B3-12604A30A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94EB77-E48C-A749-A541-05325CB1C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88F0E9-AEF2-3046-82D5-7085F47B3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CF3A88-AD38-BB43-87DF-012C46821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22783F-2946-BD4E-893B-BD5D5EEE6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6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ABA27-7DA3-A744-8729-DD223BA0E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EFF7A-ADD0-5E4A-95A1-F0438D1B5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D0A2BC-13B3-D743-8B0E-4C818739FB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3E220-F71A-544B-B88F-AFDCD97DF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B05BF9-EAC2-2F45-82BB-D7D497BAA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4D561-817A-0E41-88CA-8265BD255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21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EA8D4-3C48-D74A-932C-9A11379B0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222A4D-411D-BE4A-8778-59EDC95955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1AB986-DDF1-7B41-8702-8B56D8E24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B0E89-42DB-4D44-ADDC-266AD86DA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4AA294-5E03-2541-96E6-13FAB30AE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74A93-5CDD-494A-BD90-3552B9227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79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D1623A-DE5F-884B-B7A9-4AE07A119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EF9FE9-0B3A-9D42-BBAF-F19E20490B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5EA39-B2CA-AF49-A118-977A5F3D8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DE88F-9975-504A-B0CE-AE718FC338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48DAAA-5CBE-7545-B8FB-4FCC1DCE3C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36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Icon&#10;&#10;Description automatically generated">
            <a:extLst>
              <a:ext uri="{FF2B5EF4-FFF2-40B4-BE49-F238E27FC236}">
                <a16:creationId xmlns:a16="http://schemas.microsoft.com/office/drawing/2014/main" id="{19B8D8B4-7D54-6C40-9D30-D00B73EF9EE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"/>
          </a:blip>
          <a:stretch>
            <a:fillRect/>
          </a:stretch>
        </p:blipFill>
        <p:spPr>
          <a:xfrm>
            <a:off x="2274733" y="0"/>
            <a:ext cx="79375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CC41AD-3730-CD42-9316-F663DE3ECD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5163"/>
            <a:ext cx="9144000" cy="212228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崔牧师的科学布道第3集</a:t>
            </a:r>
            <a:endParaRPr lang="en-US" sz="7200" b="1" dirty="0">
              <a:solidFill>
                <a:schemeClr val="bg1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ED2130-AF88-6D46-ADDE-E00E56F5A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94122"/>
            <a:ext cx="9144000" cy="98470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bg1"/>
                </a:solidFill>
              </a:rPr>
              <a:t>基督徒必须拒绝大爆炸 </a:t>
            </a:r>
            <a:r>
              <a:rPr lang="en-US" altLang="zh-CN" sz="4000" b="1" dirty="0">
                <a:solidFill>
                  <a:schemeClr val="bg1"/>
                </a:solidFill>
              </a:rPr>
              <a:t>-2</a:t>
            </a:r>
            <a:endParaRPr lang="en-US" sz="4000" b="1" dirty="0">
              <a:solidFill>
                <a:schemeClr val="bg1"/>
              </a:solidFill>
            </a:endParaRPr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FB015F01-9A2B-324D-B0B4-4F68B1D101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9019" y="4291780"/>
            <a:ext cx="2053961" cy="2053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513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4" name="Picture 8">
            <a:extLst>
              <a:ext uri="{FF2B5EF4-FFF2-40B4-BE49-F238E27FC236}">
                <a16:creationId xmlns:a16="http://schemas.microsoft.com/office/drawing/2014/main" id="{5A3D353A-7348-4DBF-8B5A-A47C46285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6B1D4-7214-45E3-A20A-69A88719F6FB}"/>
              </a:ext>
            </a:extLst>
          </p:cNvPr>
          <p:cNvSpPr txBox="1">
            <a:spLocks noGrp="1"/>
          </p:cNvSpPr>
          <p:nvPr/>
        </p:nvSpPr>
        <p:spPr bwMode="auto">
          <a:xfrm>
            <a:off x="18288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eaLnBrk="1" hangingPunct="1">
              <a:defRPr/>
            </a:pPr>
            <a:fld id="{DA90EEB4-49B7-4A08-A2FD-928A9BD50342}" type="datetime1">
              <a:rPr lang="en-US" sz="1400"/>
              <a:pPr eaLnBrk="1" hangingPunct="1">
                <a:defRPr/>
              </a:pPr>
              <a:t>9/6/2021</a:t>
            </a:fld>
            <a:endParaRPr lang="en-US" sz="1400"/>
          </a:p>
        </p:txBody>
      </p:sp>
      <p:sp>
        <p:nvSpPr>
          <p:cNvPr id="151556" name="Footer Placeholder 4">
            <a:extLst>
              <a:ext uri="{FF2B5EF4-FFF2-40B4-BE49-F238E27FC236}">
                <a16:creationId xmlns:a16="http://schemas.microsoft.com/office/drawing/2014/main" id="{0DC5702F-67A7-4B88-B9C7-EEA114754605}"/>
              </a:ext>
            </a:extLst>
          </p:cNvPr>
          <p:cNvSpPr txBox="1">
            <a:spLocks noGrp="1"/>
          </p:cNvSpPr>
          <p:nvPr/>
        </p:nvSpPr>
        <p:spPr bwMode="auto">
          <a:xfrm>
            <a:off x="51054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«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151557" name="Slide Number Placeholder 5">
            <a:extLst>
              <a:ext uri="{FF2B5EF4-FFF2-40B4-BE49-F238E27FC236}">
                <a16:creationId xmlns:a16="http://schemas.microsoft.com/office/drawing/2014/main" id="{5C1E0C4D-3DEC-4F4C-ACD4-86E3BDFA027B}"/>
              </a:ext>
            </a:extLst>
          </p:cNvPr>
          <p:cNvSpPr txBox="1">
            <a:spLocks noGrp="1"/>
          </p:cNvSpPr>
          <p:nvPr/>
        </p:nvSpPr>
        <p:spPr bwMode="auto">
          <a:xfrm>
            <a:off x="85344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«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10C577DF-7245-4687-A166-87EB227599B9}" type="slidenum">
              <a:rPr lang="en-US" altLang="en-US" sz="14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51558" name="Rectangle 2">
            <a:extLst>
              <a:ext uri="{FF2B5EF4-FFF2-40B4-BE49-F238E27FC236}">
                <a16:creationId xmlns:a16="http://schemas.microsoft.com/office/drawing/2014/main" id="{A9EF4D42-BE9F-4338-A07A-D7EDEBE208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/>
          <a:lstStyle/>
          <a:p>
            <a:r>
              <a:rPr lang="zh-CN" altLang="en-US">
                <a:ea typeface="SimSun" panose="02010600030101010101" pitchFamily="2" charset="-122"/>
              </a:rPr>
              <a:t> </a:t>
            </a:r>
            <a:endParaRPr lang="en-US" altLang="en-US" sz="4000">
              <a:solidFill>
                <a:srgbClr val="FFFF00"/>
              </a:solidFill>
            </a:endParaRPr>
          </a:p>
        </p:txBody>
      </p:sp>
      <p:sp>
        <p:nvSpPr>
          <p:cNvPr id="151559" name="Rectangle 3">
            <a:extLst>
              <a:ext uri="{FF2B5EF4-FFF2-40B4-BE49-F238E27FC236}">
                <a16:creationId xmlns:a16="http://schemas.microsoft.com/office/drawing/2014/main" id="{0AD8CCCE-C505-404A-8A31-447CFC88ED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914400"/>
            <a:ext cx="9144000" cy="6019800"/>
          </a:xfrm>
        </p:spPr>
        <p:txBody>
          <a:bodyPr/>
          <a:lstStyle/>
          <a:p>
            <a:r>
              <a:rPr lang="en-US" altLang="en-US" sz="10000">
                <a:solidFill>
                  <a:srgbClr val="FFFF00"/>
                </a:solidFill>
              </a:rPr>
              <a:t>Gloria Deo</a:t>
            </a:r>
            <a:br>
              <a:rPr lang="en-US" altLang="en-US" sz="10000">
                <a:solidFill>
                  <a:srgbClr val="FFFF00"/>
                </a:solidFill>
              </a:rPr>
            </a:br>
            <a:r>
              <a:rPr lang="zh-CN" altLang="en-US" sz="10000">
                <a:ea typeface="SimSun" panose="02010600030101010101" pitchFamily="2" charset="-122"/>
              </a:rPr>
              <a:t> 愿荣耀归上帝</a:t>
            </a:r>
            <a:endParaRPr lang="en-US" altLang="en-US" sz="10000" b="1"/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9C5737A6-C621-4842-868F-8A0C06DD5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9257" y="630382"/>
            <a:ext cx="5033485" cy="5597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296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274EA-DE99-BD44-9F3B-0C93E8194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16" y="2"/>
            <a:ext cx="11867416" cy="701748"/>
          </a:xfrm>
        </p:spPr>
        <p:txBody>
          <a:bodyPr>
            <a:noAutofit/>
          </a:bodyPr>
          <a:lstStyle/>
          <a:p>
            <a:r>
              <a:rPr lang="zh-CN" altLang="en-US" sz="4800" b="1" dirty="0"/>
              <a:t>大爆炸的科学问题</a:t>
            </a:r>
            <a:endParaRPr lang="en-US" sz="48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53D14-7D27-CC41-898F-186A6E9F9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68" y="956930"/>
            <a:ext cx="12010664" cy="4971922"/>
          </a:xfrm>
        </p:spPr>
        <p:txBody>
          <a:bodyPr>
            <a:noAutofit/>
          </a:bodyPr>
          <a:lstStyle/>
          <a:p>
            <a:r>
              <a:rPr lang="en-US" altLang="zh-CN" sz="4000" b="1" dirty="0"/>
              <a:t>13. </a:t>
            </a:r>
            <a:r>
              <a:rPr lang="zh-CN" altLang="en-US" sz="4000" b="1" dirty="0"/>
              <a:t>为什么宇宙微波背景辐射如此均匀（</a:t>
            </a:r>
            <a:r>
              <a:rPr lang="en-US" altLang="zh-CN" sz="4000" b="1" dirty="0"/>
              <a:t>~</a:t>
            </a:r>
            <a:r>
              <a:rPr lang="en-US" sz="4000" b="1" dirty="0"/>
              <a:t>3</a:t>
            </a:r>
            <a:r>
              <a:rPr lang="en-US" altLang="zh-CN" sz="4000" b="1" dirty="0"/>
              <a:t>°</a:t>
            </a:r>
            <a:r>
              <a:rPr lang="en-US" sz="4000" b="1" dirty="0"/>
              <a:t>K</a:t>
            </a:r>
            <a:r>
              <a:rPr lang="zh-CN" altLang="en-US" sz="4000" b="1" dirty="0"/>
              <a:t>）？这意味着宇宙在它的历史早期就进入了热平衡状态，但是我们今天从宇宙的对立面（视界）看到的光现在只能到达我们</a:t>
            </a:r>
            <a:r>
              <a:rPr lang="en-US" sz="4000" b="1" dirty="0"/>
              <a:t>, </a:t>
            </a:r>
            <a:r>
              <a:rPr lang="zh-CN" altLang="en-US" sz="4000" b="1" dirty="0"/>
              <a:t>并且从未混合过</a:t>
            </a:r>
            <a:r>
              <a:rPr lang="en-US" sz="4000" b="1" dirty="0"/>
              <a:t> - </a:t>
            </a:r>
            <a:r>
              <a:rPr lang="zh-CN" altLang="en-US" sz="4000" b="1" dirty="0"/>
              <a:t>地平线问题</a:t>
            </a:r>
            <a:r>
              <a:rPr lang="en-US" sz="4000" b="1" dirty="0"/>
              <a:t> - </a:t>
            </a:r>
            <a:r>
              <a:rPr lang="zh-CN" altLang="en-US" sz="4000" b="1" dirty="0"/>
              <a:t>需要超光速的光来解决它，因为宇宙膨胀不能解释。</a:t>
            </a:r>
            <a:br>
              <a:rPr lang="en-US" sz="4000" b="1" dirty="0"/>
            </a:br>
            <a:r>
              <a:rPr lang="en-US" sz="4000" b="1" dirty="0"/>
              <a:t>14. </a:t>
            </a:r>
            <a:r>
              <a:rPr lang="zh-CN" altLang="en-US" sz="4000" b="1" dirty="0"/>
              <a:t>你怎么知道宇宙在扩张？你不能通过实验来衡量它，所以你必须假设它扩张</a:t>
            </a:r>
            <a:r>
              <a:rPr lang="en-US" sz="4000" b="1" dirty="0"/>
              <a:t>, </a:t>
            </a:r>
            <a:r>
              <a:rPr lang="zh-CN" altLang="en-US" sz="4000" b="1" dirty="0"/>
              <a:t>这是没有证据。这是信仰</a:t>
            </a:r>
            <a:r>
              <a:rPr lang="en-US" sz="4000" b="1" dirty="0"/>
              <a:t>; </a:t>
            </a:r>
            <a:r>
              <a:rPr lang="zh-CN" altLang="en-US" sz="4000" b="1" dirty="0"/>
              <a:t>你需要盲目的信仰。</a:t>
            </a:r>
            <a:br>
              <a:rPr lang="en-US" sz="4000" b="1" dirty="0"/>
            </a:br>
            <a:endParaRPr lang="en-US" sz="40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BA9A7C-AD6E-1143-A542-4C33F5A6CB41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5CC219DF-CF6E-0345-8C05-BA9B80CB04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356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"/>
            <a:ext cx="10515600" cy="958643"/>
          </a:xfrm>
        </p:spPr>
        <p:txBody>
          <a:bodyPr>
            <a:normAutofit/>
          </a:bodyPr>
          <a:lstStyle/>
          <a:p>
            <a:r>
              <a:rPr lang="zh-CN" altLang="en-US" sz="4600" b="1" dirty="0"/>
              <a:t>大爆炸的科学问题</a:t>
            </a:r>
            <a:endParaRPr lang="en-US" sz="4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127" y="1186144"/>
            <a:ext cx="10989979" cy="5214656"/>
          </a:xfrm>
        </p:spPr>
        <p:txBody>
          <a:bodyPr>
            <a:noAutofit/>
          </a:bodyPr>
          <a:lstStyle/>
          <a:p>
            <a:r>
              <a:rPr lang="en-US" sz="4400" dirty="0"/>
              <a:t>15. </a:t>
            </a:r>
            <a:r>
              <a:rPr lang="zh-CN" altLang="en-US" sz="4400" dirty="0"/>
              <a:t>你怎么知道宇宙的扩张正在加速？你只有将暗物质和暗能量的大爆炸标准模型应用于观测上。你需要两个模糊因素假设才能得出这结论</a:t>
            </a:r>
            <a:r>
              <a:rPr lang="en-US" sz="4400" dirty="0"/>
              <a:t>: </a:t>
            </a:r>
            <a:r>
              <a:rPr lang="zh-CN" altLang="en-US" sz="4400" dirty="0"/>
              <a:t>那就是假设暗物质和暗能量的存在。</a:t>
            </a:r>
            <a:br>
              <a:rPr lang="en-US" sz="4400" dirty="0"/>
            </a:br>
            <a:r>
              <a:rPr lang="en-US" sz="4400" dirty="0"/>
              <a:t>16. </a:t>
            </a:r>
            <a:r>
              <a:rPr lang="zh-CN" altLang="en-US" sz="4400" dirty="0"/>
              <a:t>什么是暗能量？这不是我们知道的电磁光子</a:t>
            </a:r>
            <a:r>
              <a:rPr lang="en-US" sz="4400" dirty="0"/>
              <a:t>, </a:t>
            </a:r>
            <a:r>
              <a:rPr lang="zh-CN" altLang="en-US" sz="4400" dirty="0"/>
              <a:t>即辐射正常的能量。它具有反重力的作用。正常的能量只有吸引</a:t>
            </a:r>
            <a:r>
              <a:rPr lang="en-US" sz="4400" dirty="0"/>
              <a:t> - </a:t>
            </a:r>
            <a:r>
              <a:rPr lang="zh-CN" altLang="en-US" sz="4400" dirty="0"/>
              <a:t>不能反吸引。</a:t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362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"/>
            <a:ext cx="10515600" cy="808073"/>
          </a:xfrm>
        </p:spPr>
        <p:txBody>
          <a:bodyPr>
            <a:normAutofit/>
          </a:bodyPr>
          <a:lstStyle/>
          <a:p>
            <a:r>
              <a:rPr lang="zh-CN" altLang="en-US" sz="4600" b="1" dirty="0"/>
              <a:t>大爆炸的科学问题</a:t>
            </a:r>
            <a:endParaRPr lang="en-US" sz="4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668" y="1424764"/>
            <a:ext cx="12010663" cy="5146158"/>
          </a:xfrm>
        </p:spPr>
        <p:txBody>
          <a:bodyPr>
            <a:noAutofit/>
          </a:bodyPr>
          <a:lstStyle/>
          <a:p>
            <a:r>
              <a:rPr lang="en-US" sz="4200" dirty="0"/>
              <a:t>17. </a:t>
            </a:r>
            <a:r>
              <a:rPr lang="zh-CN" altLang="en-US" sz="4200" dirty="0"/>
              <a:t>你不能在实际宇宙中试验你的宇宙大爆炸宇宙模型，因为我们不知道宇宙应该是什么样子</a:t>
            </a:r>
            <a:r>
              <a:rPr lang="en-US" sz="4200" dirty="0"/>
              <a:t> - </a:t>
            </a:r>
            <a:r>
              <a:rPr lang="zh-CN" altLang="en-US" sz="4200" dirty="0"/>
              <a:t>这是宇宙方差问题。科学家只能判断一个电脑模拟是什么样的。</a:t>
            </a:r>
            <a:br>
              <a:rPr lang="en-US" sz="4200" dirty="0"/>
            </a:br>
            <a:r>
              <a:rPr lang="en-US" sz="4200" dirty="0"/>
              <a:t>18. </a:t>
            </a:r>
            <a:r>
              <a:rPr lang="zh-CN" altLang="en-US" sz="4200" dirty="0"/>
              <a:t>宇宙邪恶轴为什么存在</a:t>
            </a:r>
            <a:r>
              <a:rPr lang="en-US" sz="4200" dirty="0"/>
              <a:t> - </a:t>
            </a:r>
            <a:r>
              <a:rPr lang="zh-CN" altLang="en-US" sz="4200" dirty="0"/>
              <a:t>在宇宙背景辐射的温度各不同的独立观测中看到的轴？该轴是一个真正的效果，由三个不同的独立观测组证明，在不同的卫星上使用不同的设备。大爆炸时间表与创世记第一章的顺序和内容完全矛盾。</a:t>
            </a:r>
            <a:br>
              <a:rPr lang="en-US" sz="4200" dirty="0"/>
            </a:br>
            <a:endParaRPr lang="en-US" sz="4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554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"/>
            <a:ext cx="10515600" cy="1096372"/>
          </a:xfrm>
        </p:spPr>
        <p:txBody>
          <a:bodyPr>
            <a:normAutofit/>
          </a:bodyPr>
          <a:lstStyle/>
          <a:p>
            <a:r>
              <a:rPr lang="zh-CN" altLang="en-US" sz="4600" b="1" dirty="0"/>
              <a:t>大爆炸的科学问题</a:t>
            </a:r>
            <a:endParaRPr lang="en-US" sz="4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127" y="1186144"/>
            <a:ext cx="10989979" cy="5129596"/>
          </a:xfrm>
        </p:spPr>
        <p:txBody>
          <a:bodyPr>
            <a:noAutofit/>
          </a:bodyPr>
          <a:lstStyle/>
          <a:p>
            <a:r>
              <a:rPr lang="en-US" sz="4200" dirty="0"/>
              <a:t>19. </a:t>
            </a:r>
            <a:r>
              <a:rPr lang="zh-CN" altLang="en-US" sz="4200" dirty="0"/>
              <a:t>如果宇宙背景辐射是大爆炸火球的余辉，为什么星系团没有显示前景阴影？它们应该有前景阴影，但事实上</a:t>
            </a:r>
            <a:r>
              <a:rPr lang="en-US" sz="4200" dirty="0"/>
              <a:t>, </a:t>
            </a:r>
            <a:r>
              <a:rPr lang="zh-CN" altLang="en-US" sz="4200" dirty="0"/>
              <a:t>它们没有前景阴影。</a:t>
            </a:r>
            <a:br>
              <a:rPr lang="en-US" sz="4200" dirty="0"/>
            </a:br>
            <a:r>
              <a:rPr lang="en-US" sz="4200" dirty="0"/>
              <a:t>20. </a:t>
            </a:r>
            <a:r>
              <a:rPr lang="zh-CN" altLang="en-US" sz="4200" dirty="0"/>
              <a:t>数以千亿计的旋涡星系旋转得太快，因此它们需要</a:t>
            </a:r>
            <a:r>
              <a:rPr lang="en-US" sz="4200" dirty="0"/>
              <a:t>85</a:t>
            </a:r>
            <a:r>
              <a:rPr lang="zh-CN" altLang="en-US" sz="4200" dirty="0"/>
              <a:t>％的暗物质，但在实验室中没有观察到。如果它如此无处不在，为什么经过</a:t>
            </a:r>
            <a:r>
              <a:rPr lang="en-US" altLang="zh-CN" sz="4200" dirty="0"/>
              <a:t>5</a:t>
            </a:r>
            <a:r>
              <a:rPr lang="en-US" sz="4200" dirty="0"/>
              <a:t>0</a:t>
            </a:r>
            <a:r>
              <a:rPr lang="zh-CN" altLang="en-US" sz="4200" dirty="0"/>
              <a:t>年的探索后没有发现它？只具有</a:t>
            </a:r>
            <a:r>
              <a:rPr lang="en-US" sz="4200" dirty="0"/>
              <a:t>4</a:t>
            </a:r>
            <a:r>
              <a:rPr lang="zh-CN" altLang="en-US" sz="4200" dirty="0"/>
              <a:t>％已知事物的宇宙的理论</a:t>
            </a:r>
            <a:r>
              <a:rPr lang="en-US" sz="4200" dirty="0"/>
              <a:t>, </a:t>
            </a:r>
            <a:r>
              <a:rPr lang="zh-CN" altLang="en-US" sz="4200" dirty="0"/>
              <a:t>怎么能够是真实的？</a:t>
            </a:r>
            <a:br>
              <a:rPr lang="en-US" sz="4200" dirty="0"/>
            </a:br>
            <a:endParaRPr lang="en-US" sz="4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389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"/>
            <a:ext cx="10515600" cy="786808"/>
          </a:xfrm>
        </p:spPr>
        <p:txBody>
          <a:bodyPr>
            <a:normAutofit/>
          </a:bodyPr>
          <a:lstStyle/>
          <a:p>
            <a:r>
              <a:rPr lang="zh-CN" altLang="en-US" sz="4600" b="1" dirty="0"/>
              <a:t>大爆炸的科学问题</a:t>
            </a:r>
            <a:endParaRPr lang="en-US" sz="4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127" y="1186144"/>
            <a:ext cx="10989979" cy="4713212"/>
          </a:xfrm>
        </p:spPr>
        <p:txBody>
          <a:bodyPr>
            <a:noAutofit/>
          </a:bodyPr>
          <a:lstStyle/>
          <a:p>
            <a:pPr lvl="0" fontAlgn="t"/>
            <a:r>
              <a:rPr lang="en-US" sz="4000" dirty="0"/>
              <a:t>21. </a:t>
            </a:r>
            <a:r>
              <a:rPr lang="zh-CN" altLang="en-US" sz="4000" dirty="0"/>
              <a:t>还有更多的问题</a:t>
            </a:r>
            <a:r>
              <a:rPr lang="en-US" sz="4000" dirty="0"/>
              <a:t> - </a:t>
            </a:r>
            <a:r>
              <a:rPr lang="zh-CN" altLang="en-US" sz="4000" dirty="0"/>
              <a:t>如宇宙常数常量的问题，单极问题，各向同性问题，平滑问题和人姓的宇宙（也被称为戈笛洛克斯宇宙）。</a:t>
            </a:r>
            <a:br>
              <a:rPr lang="en-US" sz="4000" dirty="0"/>
            </a:br>
            <a:r>
              <a:rPr lang="en-US" sz="4000" dirty="0"/>
              <a:t>22. </a:t>
            </a:r>
            <a:r>
              <a:rPr lang="zh-CN" altLang="en-US" sz="4000" dirty="0"/>
              <a:t>最后，为什么无神论者如此决心从他们的宇宙中消灭造物主？即使现在，时间的起源是他们最讨厌大爆炸标准模型的一件事，他们想要找到一种方法，使宇宙没有开始，或有许多可能的开始，人类同时对其中的几个宇宙进行抽样，这使得没有一点意义。这是斯蒂芬霍金教授的想法。</a:t>
            </a: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51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68" y="1"/>
            <a:ext cx="12010664" cy="856534"/>
          </a:xfrm>
        </p:spPr>
        <p:txBody>
          <a:bodyPr>
            <a:noAutofit/>
          </a:bodyPr>
          <a:lstStyle/>
          <a:p>
            <a:r>
              <a:rPr lang="zh-CN" altLang="en-US" b="1" dirty="0"/>
              <a:t>数百名科学家和工程师签署了反对大爆炸的声明</a:t>
            </a:r>
            <a:endParaRPr lang="en-US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668" y="856537"/>
            <a:ext cx="12101331" cy="3394280"/>
          </a:xfrm>
        </p:spPr>
        <p:txBody>
          <a:bodyPr>
            <a:noAutofit/>
          </a:bodyPr>
          <a:lstStyle/>
          <a:p>
            <a:r>
              <a:rPr lang="zh-CN" altLang="en-US" sz="5000" dirty="0"/>
              <a:t>他们拒绝大爆炸并不是因为它是无神论的想法，而是因为他们基于许多科学理由反对它。</a:t>
            </a:r>
            <a:endParaRPr lang="en-US" sz="5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173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68" y="1"/>
            <a:ext cx="12010664" cy="856534"/>
          </a:xfrm>
        </p:spPr>
        <p:txBody>
          <a:bodyPr>
            <a:noAutofit/>
          </a:bodyPr>
          <a:lstStyle/>
          <a:p>
            <a:r>
              <a:rPr lang="zh-CN" altLang="en-US" b="1" dirty="0"/>
              <a:t>几天后宇宙边缘的光怎么能到达地球？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668" y="1233377"/>
            <a:ext cx="12101331" cy="4695740"/>
          </a:xfrm>
        </p:spPr>
        <p:txBody>
          <a:bodyPr>
            <a:noAutofit/>
          </a:bodyPr>
          <a:lstStyle/>
          <a:p>
            <a:r>
              <a:rPr lang="zh-CN" altLang="en-US" sz="3600" dirty="0"/>
              <a:t>爱因斯坦的广义相对论已经提供了创造论宇宙学家来解决这个问题。当然，在创造的第四天，上帝可以超自然地做到这一点，也就是说，宇宙边缘的星光在</a:t>
            </a:r>
            <a:r>
              <a:rPr lang="en-US" sz="3600" dirty="0"/>
              <a:t>24</a:t>
            </a:r>
            <a:r>
              <a:rPr lang="zh-CN" altLang="en-US" sz="3600" dirty="0"/>
              <a:t>小时内抵达亚当的眼睛。然而，利用爱因斯坦方程提供的时间扩张，最遥远的星光可以在几天内到达亚当的眼睛。一个计算在不到十天的时间里</a:t>
            </a:r>
            <a:r>
              <a:rPr lang="en-US" sz="3600" dirty="0"/>
              <a:t>, </a:t>
            </a:r>
            <a:r>
              <a:rPr lang="zh-CN" altLang="en-US" sz="3600" dirty="0"/>
              <a:t>宇宙边缘的光可以到达地球，因为在创世初期地球上的强烈的万有引力。引力减慢了时间。地球上的时钟由于万有引力而大大减慢。有关更详细的解释，请参阅我的书“挖掘五个自然主义的坟墓”，网址为</a:t>
            </a:r>
            <a:r>
              <a:rPr lang="en-US" sz="3600" dirty="0"/>
              <a:t>http://ChristCenterGospel.org</a:t>
            </a:r>
            <a:r>
              <a:rPr lang="zh-CN" altLang="en-US" sz="3600" dirty="0"/>
              <a:t>。向前滚动到首页末尾附近。</a:t>
            </a:r>
            <a:endParaRPr lang="en-US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380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68" y="1"/>
            <a:ext cx="12010664" cy="856534"/>
          </a:xfrm>
        </p:spPr>
        <p:txBody>
          <a:bodyPr>
            <a:noAutofit/>
          </a:bodyPr>
          <a:lstStyle/>
          <a:p>
            <a:r>
              <a:rPr lang="zh-CN" altLang="en-US" sz="4800" b="1" dirty="0"/>
              <a:t>基督徒必须拒绝无神论的大爆炸</a:t>
            </a:r>
            <a:endParaRPr lang="en-US" sz="48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668" y="856537"/>
            <a:ext cx="12101331" cy="4842514"/>
          </a:xfrm>
        </p:spPr>
        <p:txBody>
          <a:bodyPr>
            <a:noAutofit/>
          </a:bodyPr>
          <a:lstStyle/>
          <a:p>
            <a:r>
              <a:rPr lang="zh-CN" altLang="en-US" sz="4400" dirty="0"/>
              <a:t>如果有一天科学家放弃大爆炸，这些妥协的基督徒会在哪里隐藏？</a:t>
            </a:r>
            <a:br>
              <a:rPr lang="en-US" sz="4400" dirty="0"/>
            </a:br>
            <a:r>
              <a:rPr lang="zh-CN" altLang="en-US" sz="4400" dirty="0"/>
              <a:t>“</a:t>
            </a:r>
            <a:r>
              <a:rPr lang="en-US" sz="4400" baseline="30000" dirty="0"/>
              <a:t> </a:t>
            </a:r>
            <a:r>
              <a:rPr lang="en-US" sz="4400" dirty="0"/>
              <a:t>因 为 六 日 之 内 ， 耶 和 华 造 天 、 地 、 海 ， 和 其 中 的 万 物 ， 第 七 日 便 安 息 ， 所 以 耶 和 华 赐 福 与 安 息 日 ， 定 为 圣 日 。</a:t>
            </a:r>
            <a:r>
              <a:rPr lang="zh-CN" altLang="en-US" sz="4400" dirty="0"/>
              <a:t>”出埃及记</a:t>
            </a:r>
            <a:r>
              <a:rPr lang="en-US" sz="4400" dirty="0"/>
              <a:t>20:11</a:t>
            </a:r>
            <a:br>
              <a:rPr lang="en-US" sz="4400" dirty="0"/>
            </a:br>
            <a:r>
              <a:rPr lang="zh-CN" altLang="en-US" sz="4400" dirty="0"/>
              <a:t>愿上帝拥有一切荣耀！</a:t>
            </a:r>
            <a:endParaRPr lang="en-US" sz="4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165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riving Leaders">
      <a:dk1>
        <a:srgbClr val="333433"/>
      </a:dk1>
      <a:lt1>
        <a:srgbClr val="FFFFFF"/>
      </a:lt1>
      <a:dk2>
        <a:srgbClr val="004995"/>
      </a:dk2>
      <a:lt2>
        <a:srgbClr val="FCEDC1"/>
      </a:lt2>
      <a:accent1>
        <a:srgbClr val="166979"/>
      </a:accent1>
      <a:accent2>
        <a:srgbClr val="DD6518"/>
      </a:accent2>
      <a:accent3>
        <a:srgbClr val="FFD149"/>
      </a:accent3>
      <a:accent4>
        <a:srgbClr val="FFA62B"/>
      </a:accent4>
      <a:accent5>
        <a:srgbClr val="5B9BD5"/>
      </a:accent5>
      <a:accent6>
        <a:srgbClr val="12B9D4"/>
      </a:accent6>
      <a:hlink>
        <a:srgbClr val="FF7617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1950</TotalTime>
  <Words>1320</Words>
  <Application>Microsoft Office PowerPoint</Application>
  <PresentationFormat>Widescreen</PresentationFormat>
  <Paragraphs>23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Adobe Heiti Std R</vt:lpstr>
      <vt:lpstr>Arial</vt:lpstr>
      <vt:lpstr>Calibri</vt:lpstr>
      <vt:lpstr>Calibri Light</vt:lpstr>
      <vt:lpstr>Times New Roman</vt:lpstr>
      <vt:lpstr>Office Theme</vt:lpstr>
      <vt:lpstr>崔牧师的科学布道第3集</vt:lpstr>
      <vt:lpstr>大爆炸的科学问题</vt:lpstr>
      <vt:lpstr>大爆炸的科学问题</vt:lpstr>
      <vt:lpstr>大爆炸的科学问题</vt:lpstr>
      <vt:lpstr>大爆炸的科学问题</vt:lpstr>
      <vt:lpstr>大爆炸的科学问题</vt:lpstr>
      <vt:lpstr>数百名科学家和工程师签署了反对大爆炸的声明</vt:lpstr>
      <vt:lpstr>几天后宇宙边缘的光怎么能到达地球？</vt:lpstr>
      <vt:lpstr>基督徒必须拒绝无神论的大爆炸</vt:lpstr>
      <vt:lpstr> 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Christopher</dc:creator>
  <cp:keywords/>
  <dc:description/>
  <cp:lastModifiedBy>Christopher</cp:lastModifiedBy>
  <cp:revision>23</cp:revision>
  <dcterms:created xsi:type="dcterms:W3CDTF">2021-06-14T07:26:22Z</dcterms:created>
  <dcterms:modified xsi:type="dcterms:W3CDTF">2021-09-06T19:10:31Z</dcterms:modified>
  <cp:category/>
</cp:coreProperties>
</file>