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05" r:id="rId6"/>
    <p:sldId id="2606" r:id="rId7"/>
    <p:sldId id="2607" r:id="rId8"/>
    <p:sldId id="2608" r:id="rId9"/>
    <p:sldId id="2609" r:id="rId10"/>
    <p:sldId id="2604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08"/>
    <p:restoredTop sz="94694"/>
  </p:normalViewPr>
  <p:slideViewPr>
    <p:cSldViewPr snapToGrid="0" snapToObjects="1">
      <p:cViewPr varScale="1">
        <p:scale>
          <a:sx n="45" d="100"/>
          <a:sy n="45" d="100"/>
        </p:scale>
        <p:origin x="78" y="14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14A45-80E3-444A-80D4-72EF9C1632DC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FD54FB-1044-4D71-8D1E-0D78CD56C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389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Slide Image Placeholder 1">
            <a:extLst>
              <a:ext uri="{FF2B5EF4-FFF2-40B4-BE49-F238E27FC236}">
                <a16:creationId xmlns:a16="http://schemas.microsoft.com/office/drawing/2014/main" id="{8F6435A9-1858-4993-994B-6A8CA472DB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Notes Placeholder 2">
            <a:extLst>
              <a:ext uri="{FF2B5EF4-FFF2-40B4-BE49-F238E27FC236}">
                <a16:creationId xmlns:a16="http://schemas.microsoft.com/office/drawing/2014/main" id="{53E41E08-D3D6-4A3F-AB65-62762345F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2580" name="Slide Number Placeholder 3">
            <a:extLst>
              <a:ext uri="{FF2B5EF4-FFF2-40B4-BE49-F238E27FC236}">
                <a16:creationId xmlns:a16="http://schemas.microsoft.com/office/drawing/2014/main" id="{729859E5-EFEA-4925-AC03-1B4CD34373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fld id="{63210EA6-3A94-4F05-8890-691EA9C07657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05E8B-A916-3E47-83DF-ACD6B46BC4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4CB04A-DA8F-6642-9094-E4476A1D78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524D0-CA07-6149-931C-D486E032A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0C9F0-D707-4B4A-9B87-68AB1028C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284CB-22FE-2C4B-B6A4-4B25FF004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47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9C616-68EA-CC43-A66B-91E4BDE98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046486-8960-BA44-A826-BEB312B30A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4323F-5918-0144-96B6-0830A689A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1CE1F-ACC4-0547-BD42-79C2F7AF9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397E67-AE93-D34C-A8E6-83222E72C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835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4ADD9E-DD87-104E-80CC-3C2A174E48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2BFE9F-B7E9-A54D-B32C-F98925AA88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514EB3-5561-E741-8499-A3B40285C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DB2C2-FD62-0248-ADD4-242A81798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9F503A-64F0-2648-9E84-5487491FC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24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5B9EC-944F-0543-92A2-0300FE1A4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BFFE0-F926-4B4E-A327-D690FFB93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AB4E-20B9-5947-8EB2-709C333B1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78762-1CCC-CE42-A15F-58FC9399E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84D1A-1DB1-3147-9E6E-680C2F735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690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384A3-224A-5B49-B982-42306B25A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8EBB22-80DD-B646-AB99-822039ECA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3B1A5-EA5A-614B-A2E8-33D658006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CC0BF-5E29-A248-A084-495618AC4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901ED-570E-3E40-98D0-0EB01BD6A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28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6D826-67D7-9B4B-930A-60A940FE7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AD75D-118F-8745-8455-C4B387E5FB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B7391-3104-744A-BF4E-A7257B54E1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B8B0C4-6EFC-C84F-BD17-3A99FBB5A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8062F8-9D32-7C43-839A-595BB4BC0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E75133-773B-1043-B69D-196AA9ECC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047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DE3D6-4350-2C4D-A0A9-3C3199A6F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79582A-4F1E-304A-B12E-C2B10FF62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88E860-D89E-5D4C-BA6A-B5C8D6C1E8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9D4CD7-86EB-0B43-945F-CF763D2265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10705A-2B81-E24D-92EA-B3615EDF0A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95E588-B879-864E-8829-980A9A965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18D9DD-1E86-FA49-AE6C-E3F807750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BB27FF-B67B-664A-9613-2D5A7BCB1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977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F8F18-EDC4-E34E-8BEC-496173FA3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C3AC25-F917-F041-A13E-804394628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F91A1D-F492-FD49-89B3-12604A30A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94EB77-E48C-A749-A541-05325CB1C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88F0E9-AEF2-3046-82D5-7085F47B3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CF3A88-AD38-BB43-87DF-012C46821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22783F-2946-BD4E-893B-BD5D5EEE6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160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ABA27-7DA3-A744-8729-DD223BA0E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EFF7A-ADD0-5E4A-95A1-F0438D1B5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D0A2BC-13B3-D743-8B0E-4C818739FB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3E220-F71A-544B-B88F-AFDCD97DF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B05BF9-EAC2-2F45-82BB-D7D497BAA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04D561-817A-0E41-88CA-8265BD255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521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EA8D4-3C48-D74A-932C-9A11379B0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222A4D-411D-BE4A-8778-59EDC95955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1AB986-DDF1-7B41-8702-8B56D8E242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6B0E89-42DB-4D44-ADDC-266AD86DA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4AA294-5E03-2541-96E6-13FAB30AE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74A93-5CDD-494A-BD90-3552B9227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979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D1623A-DE5F-884B-B7A9-4AE07A119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EF9FE9-0B3A-9D42-BBAF-F19E20490B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5EA39-B2CA-AF49-A118-977A5F3D8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48B3F-B16E-BE4B-9234-0E17228BC76A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DE88F-9975-504A-B0CE-AE718FC338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48DAAA-5CBE-7545-B8FB-4FCC1DCE3C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34CDC-AE26-E942-A793-CF5BB4233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36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Icon&#10;&#10;Description automatically generated">
            <a:extLst>
              <a:ext uri="{FF2B5EF4-FFF2-40B4-BE49-F238E27FC236}">
                <a16:creationId xmlns:a16="http://schemas.microsoft.com/office/drawing/2014/main" id="{19B8D8B4-7D54-6C40-9D30-D00B73EF9EE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"/>
          </a:blip>
          <a:stretch>
            <a:fillRect/>
          </a:stretch>
        </p:blipFill>
        <p:spPr>
          <a:xfrm>
            <a:off x="2274733" y="0"/>
            <a:ext cx="79375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1CC41AD-3730-CD42-9316-F663DE3ECD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5163"/>
            <a:ext cx="9144000" cy="212228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崔牧师的科学布道第2集</a:t>
            </a:r>
            <a:endParaRPr lang="en-US" sz="7200" b="1" dirty="0">
              <a:solidFill>
                <a:schemeClr val="bg1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ED2130-AF88-6D46-ADDE-E00E56F5A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94122"/>
            <a:ext cx="9144000" cy="98470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bg1"/>
                </a:solidFill>
              </a:rPr>
              <a:t>基督徒必须拒绝大爆炸 </a:t>
            </a:r>
            <a:r>
              <a:rPr lang="en-US" altLang="zh-CN" sz="4000" b="1" dirty="0">
                <a:solidFill>
                  <a:schemeClr val="bg1"/>
                </a:solidFill>
              </a:rPr>
              <a:t>-1</a:t>
            </a:r>
            <a:endParaRPr lang="en-US" sz="4000" b="1" dirty="0">
              <a:solidFill>
                <a:schemeClr val="bg1"/>
              </a:solidFill>
            </a:endParaRPr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FB015F01-9A2B-324D-B0B4-4F68B1D101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9019" y="4291780"/>
            <a:ext cx="2053961" cy="2053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513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554" name="Picture 8">
            <a:extLst>
              <a:ext uri="{FF2B5EF4-FFF2-40B4-BE49-F238E27FC236}">
                <a16:creationId xmlns:a16="http://schemas.microsoft.com/office/drawing/2014/main" id="{5A3D353A-7348-4DBF-8B5A-A47C462856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6B1D4-7214-45E3-A20A-69A88719F6FB}"/>
              </a:ext>
            </a:extLst>
          </p:cNvPr>
          <p:cNvSpPr txBox="1">
            <a:spLocks noGrp="1"/>
          </p:cNvSpPr>
          <p:nvPr/>
        </p:nvSpPr>
        <p:spPr bwMode="auto">
          <a:xfrm>
            <a:off x="18288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eaLnBrk="1" hangingPunct="1">
              <a:defRPr/>
            </a:pPr>
            <a:fld id="{DA90EEB4-49B7-4A08-A2FD-928A9BD50342}" type="datetime1">
              <a:rPr lang="en-US" sz="1400"/>
              <a:pPr eaLnBrk="1" hangingPunct="1">
                <a:defRPr/>
              </a:pPr>
              <a:t>9/6/2021</a:t>
            </a:fld>
            <a:endParaRPr lang="en-US" sz="1400"/>
          </a:p>
        </p:txBody>
      </p:sp>
      <p:sp>
        <p:nvSpPr>
          <p:cNvPr id="151556" name="Footer Placeholder 4">
            <a:extLst>
              <a:ext uri="{FF2B5EF4-FFF2-40B4-BE49-F238E27FC236}">
                <a16:creationId xmlns:a16="http://schemas.microsoft.com/office/drawing/2014/main" id="{0DC5702F-67A7-4B88-B9C7-EEA114754605}"/>
              </a:ext>
            </a:extLst>
          </p:cNvPr>
          <p:cNvSpPr txBox="1">
            <a:spLocks noGrp="1"/>
          </p:cNvSpPr>
          <p:nvPr/>
        </p:nvSpPr>
        <p:spPr bwMode="auto">
          <a:xfrm>
            <a:off x="51054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u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«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/>
          </a:p>
        </p:txBody>
      </p:sp>
      <p:sp>
        <p:nvSpPr>
          <p:cNvPr id="151557" name="Slide Number Placeholder 5">
            <a:extLst>
              <a:ext uri="{FF2B5EF4-FFF2-40B4-BE49-F238E27FC236}">
                <a16:creationId xmlns:a16="http://schemas.microsoft.com/office/drawing/2014/main" id="{5C1E0C4D-3DEC-4F4C-ACD4-86E3BDFA027B}"/>
              </a:ext>
            </a:extLst>
          </p:cNvPr>
          <p:cNvSpPr txBox="1">
            <a:spLocks noGrp="1"/>
          </p:cNvSpPr>
          <p:nvPr/>
        </p:nvSpPr>
        <p:spPr bwMode="auto">
          <a:xfrm>
            <a:off x="85344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u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«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10C577DF-7245-4687-A166-87EB227599B9}" type="slidenum">
              <a:rPr lang="en-US" altLang="en-US" sz="14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151558" name="Rectangle 2">
            <a:extLst>
              <a:ext uri="{FF2B5EF4-FFF2-40B4-BE49-F238E27FC236}">
                <a16:creationId xmlns:a16="http://schemas.microsoft.com/office/drawing/2014/main" id="{A9EF4D42-BE9F-4338-A07A-D7EDEBE208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1143000"/>
          </a:xfrm>
        </p:spPr>
        <p:txBody>
          <a:bodyPr/>
          <a:lstStyle/>
          <a:p>
            <a:r>
              <a:rPr lang="zh-CN" altLang="en-US">
                <a:ea typeface="SimSun" panose="02010600030101010101" pitchFamily="2" charset="-122"/>
              </a:rPr>
              <a:t> </a:t>
            </a:r>
            <a:endParaRPr lang="en-US" altLang="en-US" sz="4000">
              <a:solidFill>
                <a:srgbClr val="FFFF00"/>
              </a:solidFill>
            </a:endParaRPr>
          </a:p>
        </p:txBody>
      </p:sp>
      <p:sp>
        <p:nvSpPr>
          <p:cNvPr id="151559" name="Rectangle 3">
            <a:extLst>
              <a:ext uri="{FF2B5EF4-FFF2-40B4-BE49-F238E27FC236}">
                <a16:creationId xmlns:a16="http://schemas.microsoft.com/office/drawing/2014/main" id="{0AD8CCCE-C505-404A-8A31-447CFC88ED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914400"/>
            <a:ext cx="9144000" cy="6019800"/>
          </a:xfrm>
        </p:spPr>
        <p:txBody>
          <a:bodyPr/>
          <a:lstStyle/>
          <a:p>
            <a:r>
              <a:rPr lang="en-US" altLang="en-US" sz="10000">
                <a:solidFill>
                  <a:srgbClr val="FFFF00"/>
                </a:solidFill>
              </a:rPr>
              <a:t>Gloria Deo</a:t>
            </a:r>
            <a:br>
              <a:rPr lang="en-US" altLang="en-US" sz="10000">
                <a:solidFill>
                  <a:srgbClr val="FFFF00"/>
                </a:solidFill>
              </a:rPr>
            </a:br>
            <a:r>
              <a:rPr lang="zh-CN" altLang="en-US" sz="10000">
                <a:ea typeface="SimSun" panose="02010600030101010101" pitchFamily="2" charset="-122"/>
              </a:rPr>
              <a:t> 愿荣耀归上帝</a:t>
            </a:r>
            <a:endParaRPr lang="en-US" altLang="en-US" sz="10000" b="1"/>
          </a:p>
        </p:txBody>
      </p:sp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9C5737A6-C621-4842-868F-8A0C06DD5B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9257" y="630382"/>
            <a:ext cx="5033485" cy="5597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296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274EA-DE99-BD44-9F3B-0C93E8194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916" y="365125"/>
            <a:ext cx="11867416" cy="1325563"/>
          </a:xfrm>
        </p:spPr>
        <p:txBody>
          <a:bodyPr>
            <a:normAutofit/>
          </a:bodyPr>
          <a:lstStyle/>
          <a:p>
            <a:r>
              <a:rPr lang="zh-CN" altLang="en-US" sz="4600" b="1" dirty="0"/>
              <a:t>宇宙大爆炸是无神论者在</a:t>
            </a:r>
            <a:r>
              <a:rPr lang="en-US" sz="4600" b="1" dirty="0"/>
              <a:t>20</a:t>
            </a:r>
            <a:r>
              <a:rPr lang="zh-CN" altLang="en-US" sz="4600" b="1" dirty="0"/>
              <a:t>世纪</a:t>
            </a:r>
            <a:r>
              <a:rPr lang="en-US" sz="4600" b="1" dirty="0"/>
              <a:t>40</a:t>
            </a:r>
            <a:r>
              <a:rPr lang="zh-CN" altLang="en-US" sz="4600" b="1" dirty="0"/>
              <a:t>年代提出的</a:t>
            </a:r>
            <a:endParaRPr lang="en-US" sz="4600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53D14-7D27-CC41-898F-186A6E9F9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03227"/>
          </a:xfrm>
        </p:spPr>
        <p:txBody>
          <a:bodyPr>
            <a:normAutofit/>
          </a:bodyPr>
          <a:lstStyle/>
          <a:p>
            <a:r>
              <a:rPr lang="zh-CN" altLang="en-US" sz="4000" b="1" dirty="0"/>
              <a:t>从前有人分析说，创世记第一章和宇宙大爆炸之间有超过</a:t>
            </a:r>
            <a:r>
              <a:rPr lang="en-US" sz="4000" b="1" dirty="0"/>
              <a:t>20</a:t>
            </a:r>
            <a:r>
              <a:rPr lang="zh-CN" altLang="en-US" sz="4000" b="1" dirty="0"/>
              <a:t>个矛盾。 很显然，创世记第一章中的一系列事件并不同意宇宙大爆炸。 这个为期六天的创造周与宇宙大爆炸形成鲜明对比。</a:t>
            </a:r>
            <a:endParaRPr lang="en-US" sz="40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BA9A7C-AD6E-1143-A542-4C33F5A6CB41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5CC219DF-CF6E-0345-8C05-BA9B80CB04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356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F1DA2-0198-614D-86BF-46A5BD1F9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551839" cy="1325563"/>
          </a:xfrm>
        </p:spPr>
        <p:txBody>
          <a:bodyPr>
            <a:noAutofit/>
          </a:bodyPr>
          <a:lstStyle/>
          <a:p>
            <a:r>
              <a:rPr lang="zh-CN" altLang="en-US" sz="4600" b="1" dirty="0"/>
              <a:t>为什么有些基督徒因信仰而屈服于无神论的大爆炸？</a:t>
            </a:r>
            <a:endParaRPr lang="en-US" sz="4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84B9B-7273-2A48-BB7F-52D11E656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2062716"/>
            <a:ext cx="11628475" cy="3836639"/>
          </a:xfrm>
        </p:spPr>
        <p:txBody>
          <a:bodyPr>
            <a:noAutofit/>
          </a:bodyPr>
          <a:lstStyle/>
          <a:p>
            <a:r>
              <a:rPr lang="zh-CN" altLang="en-US" sz="4400" b="1" dirty="0"/>
              <a:t>我认为至少有两个原因：</a:t>
            </a:r>
            <a:br>
              <a:rPr lang="en-US" sz="4400" b="1" dirty="0"/>
            </a:br>
            <a:r>
              <a:rPr lang="en-US" sz="4400" b="1" dirty="0"/>
              <a:t>1.</a:t>
            </a:r>
            <a:r>
              <a:rPr lang="zh-CN" altLang="en-US" sz="4400" b="1" dirty="0"/>
              <a:t>大爆炸和创世记第一章都指向了宇宙的开始</a:t>
            </a:r>
            <a:r>
              <a:rPr lang="en-US" sz="4400" b="1" dirty="0"/>
              <a:t>;</a:t>
            </a:r>
            <a:br>
              <a:rPr lang="en-US" sz="4400" b="1" dirty="0"/>
            </a:br>
            <a:r>
              <a:rPr lang="en-US" sz="4400" b="1" dirty="0"/>
              <a:t>2.</a:t>
            </a:r>
            <a:r>
              <a:rPr lang="zh-CN" altLang="en-US" sz="4400" b="1" dirty="0"/>
              <a:t>大爆炸和圣经的部分内容都表明宇宙的扩张。</a:t>
            </a:r>
            <a:br>
              <a:rPr lang="en-US" sz="4400" b="1" dirty="0"/>
            </a:br>
            <a:r>
              <a:rPr lang="zh-CN" altLang="en-US" sz="4400" b="1" dirty="0"/>
              <a:t>以上两点在最广义上是相似的。 它们的分歧是两极距离的远。 买家当心！</a:t>
            </a:r>
            <a:endParaRPr lang="en-US" sz="4400" b="1" dirty="0"/>
          </a:p>
          <a:p>
            <a:pPr marL="0" indent="0">
              <a:buNone/>
            </a:pPr>
            <a:endParaRPr lang="en-US" sz="44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6161D2-D943-3D49-A5BA-63659B632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7373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7A37F0-B6F7-E84C-B63A-C808BEDBF759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2E56E75B-1215-B048-9DF0-7B8C2418D1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72DA8C4-9120-0D44-896F-927CBC7D3289}"/>
              </a:ext>
            </a:extLst>
          </p:cNvPr>
          <p:cNvSpPr/>
          <p:nvPr/>
        </p:nvSpPr>
        <p:spPr>
          <a:xfrm>
            <a:off x="152400" y="61454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3F6BAC83-9746-F347-827C-2B4C95A1B6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42439" y="62351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629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07F4-0D95-E24A-AC2F-9D2D3DC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"/>
            <a:ext cx="10515600" cy="1096372"/>
          </a:xfrm>
        </p:spPr>
        <p:txBody>
          <a:bodyPr>
            <a:normAutofit/>
          </a:bodyPr>
          <a:lstStyle/>
          <a:p>
            <a:r>
              <a:rPr lang="zh-CN" altLang="en-US" sz="4600" b="1" dirty="0"/>
              <a:t>大爆炸的科学问题</a:t>
            </a:r>
            <a:endParaRPr lang="en-US" sz="4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EBEB-C005-3042-B85F-DCB1445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1127" y="1186144"/>
            <a:ext cx="10989979" cy="3990693"/>
          </a:xfrm>
        </p:spPr>
        <p:txBody>
          <a:bodyPr>
            <a:noAutofit/>
          </a:bodyPr>
          <a:lstStyle/>
          <a:p>
            <a:r>
              <a:rPr lang="zh-CN" altLang="en-US" sz="4400" dirty="0"/>
              <a:t>宇宙创造论家约翰</a:t>
            </a:r>
            <a:r>
              <a:rPr lang="en-US" altLang="zh-CN" sz="4400" dirty="0"/>
              <a:t>·</a:t>
            </a:r>
            <a:r>
              <a:rPr lang="zh-CN" altLang="en-US" sz="4400" dirty="0"/>
              <a:t>哈奈特博士指出，宇宙大爆炸有</a:t>
            </a:r>
            <a:r>
              <a:rPr lang="en-US" sz="4400" dirty="0"/>
              <a:t>20</a:t>
            </a:r>
            <a:r>
              <a:rPr lang="zh-CN" altLang="en-US" sz="4400" dirty="0"/>
              <a:t>多个科学问题：</a:t>
            </a:r>
            <a:endParaRPr lang="en-US" sz="4400" dirty="0"/>
          </a:p>
          <a:p>
            <a:r>
              <a:rPr lang="en-US" altLang="zh-CN" sz="4400" dirty="0"/>
              <a:t>1. </a:t>
            </a:r>
            <a:r>
              <a:rPr lang="zh-CN" altLang="en-US" sz="4400" dirty="0"/>
              <a:t>没有创造者</a:t>
            </a:r>
            <a:r>
              <a:rPr lang="en-US" sz="4400" dirty="0"/>
              <a:t>; </a:t>
            </a:r>
            <a:r>
              <a:rPr lang="zh-CN" altLang="en-US" sz="4400" dirty="0"/>
              <a:t>无论是宇宙创造自己，还是有一个未知的自然主义原因用于最初的扩张。</a:t>
            </a:r>
            <a:br>
              <a:rPr lang="en-US" sz="4400" dirty="0"/>
            </a:br>
            <a:r>
              <a:rPr lang="en-US" sz="4400" dirty="0"/>
              <a:t>2. </a:t>
            </a:r>
            <a:r>
              <a:rPr lang="zh-CN" altLang="en-US" sz="4400" dirty="0"/>
              <a:t>先验性地开始于低熵状态，在各个方向上均匀平稳地扩大。它是如何得到这种方式？</a:t>
            </a:r>
            <a:endParaRPr lang="en-US" sz="4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D4698-4EC4-0F4C-8A3B-588A46EC1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68222" y="2505076"/>
            <a:ext cx="212651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3250B-8351-DB4A-8EA1-6BEE445DF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flipH="1">
            <a:off x="11355387" y="1681163"/>
            <a:ext cx="45719" cy="8239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2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33162-06C9-7C4F-9FD8-98D9285E1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 flipH="1">
            <a:off x="11355387" y="2505076"/>
            <a:ext cx="45719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F057C7-BD55-A54F-8A0F-65FB722076F5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165A109-8FA3-084E-8633-6670C22A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362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07F4-0D95-E24A-AC2F-9D2D3DC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"/>
            <a:ext cx="10515600" cy="1096372"/>
          </a:xfrm>
        </p:spPr>
        <p:txBody>
          <a:bodyPr>
            <a:normAutofit/>
          </a:bodyPr>
          <a:lstStyle/>
          <a:p>
            <a:r>
              <a:rPr lang="zh-CN" altLang="en-US" sz="4600" b="1" dirty="0"/>
              <a:t>大爆炸的科学问题</a:t>
            </a:r>
            <a:endParaRPr lang="en-US" sz="4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EBEB-C005-3042-B85F-DCB1445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1127" y="1424764"/>
            <a:ext cx="10989979" cy="4295552"/>
          </a:xfrm>
        </p:spPr>
        <p:txBody>
          <a:bodyPr>
            <a:noAutofit/>
          </a:bodyPr>
          <a:lstStyle/>
          <a:p>
            <a:r>
              <a:rPr lang="en-US" sz="4400" dirty="0"/>
              <a:t>3. </a:t>
            </a:r>
            <a:r>
              <a:rPr lang="zh-CN" altLang="en-US" sz="4400" dirty="0"/>
              <a:t>如果包括“宇宙膨胀”，即没有明确原因就开始</a:t>
            </a:r>
            <a:r>
              <a:rPr lang="en-US" sz="4400" dirty="0"/>
              <a:t>, </a:t>
            </a:r>
            <a:r>
              <a:rPr lang="zh-CN" altLang="en-US" sz="4400" dirty="0"/>
              <a:t>并且没有明确原因就停止。</a:t>
            </a:r>
            <a:br>
              <a:rPr lang="en-US" sz="4400" dirty="0"/>
            </a:br>
            <a:r>
              <a:rPr lang="en-US" sz="4400" dirty="0"/>
              <a:t>4. </a:t>
            </a:r>
            <a:r>
              <a:rPr lang="zh-CN" altLang="en-US" sz="4400" dirty="0"/>
              <a:t>它涉及从无到有的自发创造能量，空间和时间，没有什么就是说没有什么</a:t>
            </a:r>
            <a:r>
              <a:rPr lang="en-US" sz="4400" dirty="0"/>
              <a:t>, </a:t>
            </a:r>
            <a:r>
              <a:rPr lang="zh-CN" altLang="en-US" sz="4400" dirty="0"/>
              <a:t>这是没有意义的，甚至没有空间或时间。真空不是没有什么。真空服从量子力学的规律。</a:t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D4698-4EC4-0F4C-8A3B-588A46EC1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68222" y="2505076"/>
            <a:ext cx="212651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3250B-8351-DB4A-8EA1-6BEE445DF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flipH="1">
            <a:off x="11355387" y="1681163"/>
            <a:ext cx="45719" cy="8239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2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33162-06C9-7C4F-9FD8-98D9285E1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 flipH="1">
            <a:off x="11355387" y="2505076"/>
            <a:ext cx="45719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F057C7-BD55-A54F-8A0F-65FB722076F5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165A109-8FA3-084E-8633-6670C22A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554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07F4-0D95-E24A-AC2F-9D2D3DC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"/>
            <a:ext cx="10515600" cy="1096372"/>
          </a:xfrm>
        </p:spPr>
        <p:txBody>
          <a:bodyPr>
            <a:normAutofit/>
          </a:bodyPr>
          <a:lstStyle/>
          <a:p>
            <a:r>
              <a:rPr lang="zh-CN" altLang="en-US" sz="4600" b="1" dirty="0"/>
              <a:t>大爆炸的科学问题</a:t>
            </a:r>
            <a:endParaRPr lang="en-US" sz="4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EBEB-C005-3042-B85F-DCB1445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1127" y="1186144"/>
            <a:ext cx="10989979" cy="4342786"/>
          </a:xfrm>
        </p:spPr>
        <p:txBody>
          <a:bodyPr>
            <a:noAutofit/>
          </a:bodyPr>
          <a:lstStyle/>
          <a:p>
            <a:r>
              <a:rPr lang="en-US" sz="4400" dirty="0"/>
              <a:t>5. </a:t>
            </a:r>
            <a:r>
              <a:rPr lang="zh-CN" altLang="en-US" sz="4400" dirty="0"/>
              <a:t>为什么它爆炸？没人知道。怎么开始的？没有物理学原理来描述它。这是一个“差距之神”</a:t>
            </a:r>
            <a:r>
              <a:rPr lang="en-US" sz="4400" dirty="0"/>
              <a:t>, </a:t>
            </a:r>
            <a:r>
              <a:rPr lang="zh-CN" altLang="en-US" sz="4400" dirty="0"/>
              <a:t>进化论的</a:t>
            </a:r>
            <a:r>
              <a:rPr lang="en-US" sz="4400" dirty="0"/>
              <a:t>”</a:t>
            </a:r>
            <a:r>
              <a:rPr lang="zh-CN" altLang="en-US" sz="4400" dirty="0"/>
              <a:t>神</a:t>
            </a:r>
            <a:r>
              <a:rPr lang="en-US" sz="4400" dirty="0"/>
              <a:t>”</a:t>
            </a:r>
            <a:r>
              <a:rPr lang="zh-CN" altLang="en-US" sz="4400" dirty="0"/>
              <a:t>。</a:t>
            </a:r>
            <a:br>
              <a:rPr lang="en-US" sz="4400" dirty="0"/>
            </a:br>
            <a:r>
              <a:rPr lang="en-US" sz="4400" dirty="0"/>
              <a:t>6. </a:t>
            </a:r>
            <a:r>
              <a:rPr lang="zh-CN" altLang="en-US" sz="4400" dirty="0"/>
              <a:t>宇宙在最大尺度上必须是均匀的和各向同性的，但我们在所有尺度上观察到宇宙具有不同的东西。</a:t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D4698-4EC4-0F4C-8A3B-588A46EC1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68222" y="2505076"/>
            <a:ext cx="212651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3250B-8351-DB4A-8EA1-6BEE445DF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flipH="1">
            <a:off x="11355387" y="1681163"/>
            <a:ext cx="45719" cy="8239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2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33162-06C9-7C4F-9FD8-98D9285E1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 flipH="1">
            <a:off x="11355387" y="2505076"/>
            <a:ext cx="45719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F057C7-BD55-A54F-8A0F-65FB722076F5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165A109-8FA3-084E-8633-6670C22A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389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07F4-0D95-E24A-AC2F-9D2D3DC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"/>
            <a:ext cx="10515600" cy="1096372"/>
          </a:xfrm>
        </p:spPr>
        <p:txBody>
          <a:bodyPr>
            <a:normAutofit/>
          </a:bodyPr>
          <a:lstStyle/>
          <a:p>
            <a:r>
              <a:rPr lang="zh-CN" altLang="en-US" sz="4600" b="1" dirty="0"/>
              <a:t>大爆炸的科学问题</a:t>
            </a:r>
            <a:endParaRPr lang="en-US" sz="4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EBEB-C005-3042-B85F-DCB1445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1127" y="1186144"/>
            <a:ext cx="10989979" cy="3990693"/>
          </a:xfrm>
        </p:spPr>
        <p:txBody>
          <a:bodyPr>
            <a:noAutofit/>
          </a:bodyPr>
          <a:lstStyle/>
          <a:p>
            <a:r>
              <a:rPr lang="en-US" sz="4400" dirty="0"/>
              <a:t>7. </a:t>
            </a:r>
            <a:r>
              <a:rPr lang="zh-CN" altLang="en-US" sz="4400" dirty="0"/>
              <a:t>宇宙没有中心，没有边缘</a:t>
            </a:r>
            <a:r>
              <a:rPr lang="en-US" sz="4400" dirty="0"/>
              <a:t>; </a:t>
            </a:r>
            <a:r>
              <a:rPr lang="zh-CN" altLang="en-US" sz="4400" dirty="0"/>
              <a:t>大爆炸无处不在。许多证据驳斥了这一假设。</a:t>
            </a:r>
            <a:br>
              <a:rPr lang="en-US" sz="4400" dirty="0"/>
            </a:br>
            <a:r>
              <a:rPr lang="en-US" sz="4400" dirty="0"/>
              <a:t>8. </a:t>
            </a:r>
            <a:r>
              <a:rPr lang="zh-CN" altLang="en-US" sz="4400" dirty="0"/>
              <a:t>目前大爆炸的宇宙是开放的和无限的</a:t>
            </a:r>
            <a:r>
              <a:rPr lang="en-US" sz="4400" dirty="0"/>
              <a:t>; </a:t>
            </a:r>
            <a:r>
              <a:rPr lang="zh-CN" altLang="en-US" sz="4400" dirty="0"/>
              <a:t>所以它一直是无限的延伸。</a:t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D4698-4EC4-0F4C-8A3B-588A46EC1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68222" y="2505076"/>
            <a:ext cx="212651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3250B-8351-DB4A-8EA1-6BEE445DF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flipH="1">
            <a:off x="11355387" y="1681163"/>
            <a:ext cx="45719" cy="8239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2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33162-06C9-7C4F-9FD8-98D9285E1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 flipH="1">
            <a:off x="11355387" y="2505076"/>
            <a:ext cx="45719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F057C7-BD55-A54F-8A0F-65FB722076F5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165A109-8FA3-084E-8633-6670C22A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51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07F4-0D95-E24A-AC2F-9D2D3DC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"/>
            <a:ext cx="10515600" cy="856534"/>
          </a:xfrm>
        </p:spPr>
        <p:txBody>
          <a:bodyPr>
            <a:normAutofit/>
          </a:bodyPr>
          <a:lstStyle/>
          <a:p>
            <a:r>
              <a:rPr lang="zh-CN" altLang="en-US" sz="4600" b="1" dirty="0"/>
              <a:t>大爆炸的科学问题</a:t>
            </a:r>
            <a:endParaRPr lang="en-US" sz="4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EBEB-C005-3042-B85F-DCB1445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668" y="856536"/>
            <a:ext cx="12101331" cy="5565529"/>
          </a:xfrm>
        </p:spPr>
        <p:txBody>
          <a:bodyPr>
            <a:noAutofit/>
          </a:bodyPr>
          <a:lstStyle/>
          <a:p>
            <a:r>
              <a:rPr lang="en-US" sz="4400" dirty="0"/>
              <a:t>9. </a:t>
            </a:r>
            <a:r>
              <a:rPr lang="zh-CN" altLang="en-US" sz="4400" dirty="0"/>
              <a:t>零维宇宙如何成为无限大的宇宙之一？怎么能从纯正常能量形成的爆炸物质和反物质？但我们只观察到正常的物质。因此假设反物质不对称，但理论上和实验上不可证明是合理的。</a:t>
            </a:r>
            <a:br>
              <a:rPr lang="en-US" sz="4400" dirty="0"/>
            </a:br>
            <a:r>
              <a:rPr lang="en-US" sz="4400" dirty="0"/>
              <a:t>10. </a:t>
            </a:r>
            <a:r>
              <a:rPr lang="zh-CN" altLang="en-US" sz="4400" dirty="0"/>
              <a:t>恒星最初必须由氢气和氦气形成，但是在它们形成的假定中心方便地以正确的密度</a:t>
            </a:r>
            <a:r>
              <a:rPr lang="en-US" sz="4400" dirty="0"/>
              <a:t>, </a:t>
            </a:r>
            <a:r>
              <a:rPr lang="zh-CN" altLang="en-US" sz="4400" dirty="0"/>
              <a:t>如果没有暗物质，恒星不会</a:t>
            </a:r>
            <a:r>
              <a:rPr lang="en-US" sz="4400" dirty="0"/>
              <a:t>/</a:t>
            </a:r>
            <a:r>
              <a:rPr lang="zh-CN" altLang="en-US" sz="4400" dirty="0"/>
              <a:t>不能形成。如果没有暗物质，物理学原理必须被违反。</a:t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D4698-4EC4-0F4C-8A3B-588A46EC1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68222" y="2505076"/>
            <a:ext cx="212651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3250B-8351-DB4A-8EA1-6BEE445DF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flipH="1">
            <a:off x="11355387" y="1681163"/>
            <a:ext cx="45719" cy="8239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2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33162-06C9-7C4F-9FD8-98D9285E1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 flipH="1">
            <a:off x="11355387" y="2505076"/>
            <a:ext cx="45719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F057C7-BD55-A54F-8A0F-65FB722076F5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165A109-8FA3-084E-8633-6670C22A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173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07F4-0D95-E24A-AC2F-9D2D3DC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"/>
            <a:ext cx="10515600" cy="1096372"/>
          </a:xfrm>
        </p:spPr>
        <p:txBody>
          <a:bodyPr>
            <a:normAutofit/>
          </a:bodyPr>
          <a:lstStyle/>
          <a:p>
            <a:r>
              <a:rPr lang="zh-CN" altLang="en-US" sz="4600" b="1" dirty="0"/>
              <a:t>大爆炸的科学问题</a:t>
            </a:r>
            <a:endParaRPr lang="en-US" sz="4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CEBEB-C005-3042-B85F-DCB14458A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186144"/>
            <a:ext cx="12191999" cy="4713212"/>
          </a:xfrm>
        </p:spPr>
        <p:txBody>
          <a:bodyPr>
            <a:noAutofit/>
          </a:bodyPr>
          <a:lstStyle/>
          <a:p>
            <a:r>
              <a:rPr lang="en-US" sz="4400" dirty="0"/>
              <a:t>11. </a:t>
            </a:r>
            <a:r>
              <a:rPr lang="zh-CN" altLang="en-US" sz="4400" dirty="0"/>
              <a:t>星系和星系团的形成也存在同样的问题。所以在所有的模拟中都假定了暗物质的初始浓度。</a:t>
            </a:r>
            <a:br>
              <a:rPr lang="en-US" sz="4400" dirty="0"/>
            </a:br>
            <a:r>
              <a:rPr lang="en-US" sz="4400" dirty="0"/>
              <a:t>12.</a:t>
            </a:r>
            <a:r>
              <a:rPr lang="zh-CN" altLang="en-US" sz="4400" dirty="0"/>
              <a:t>宇宙是欧几里得。也就是说，宇宙中的一条直线也是一条延伸至无限的直线。 宇宙中三角形内部的总和等于</a:t>
            </a:r>
            <a:r>
              <a:rPr lang="en-US" sz="4400" dirty="0"/>
              <a:t>180</a:t>
            </a:r>
            <a:r>
              <a:rPr lang="zh-CN" altLang="en-US" sz="4400" dirty="0"/>
              <a:t>度，与在地球上测量的相同。这是为什么？它是未知的，大爆炸标准模型要求在宇宙历史中准确性是</a:t>
            </a:r>
            <a:r>
              <a:rPr lang="en-US" sz="4400" dirty="0"/>
              <a:t>1</a:t>
            </a:r>
            <a:r>
              <a:rPr lang="zh-CN" altLang="en-US" sz="4400" dirty="0"/>
              <a:t>部分在</a:t>
            </a:r>
            <a:r>
              <a:rPr lang="en-US" sz="4400" dirty="0"/>
              <a:t>10 ^ 50</a:t>
            </a:r>
            <a:r>
              <a:rPr lang="zh-CN" altLang="en-US" sz="4400" dirty="0"/>
              <a:t>次方始终如此。为什么？（在第 </a:t>
            </a:r>
            <a:r>
              <a:rPr lang="en-US" altLang="zh-CN" sz="4400" dirty="0"/>
              <a:t>2 </a:t>
            </a:r>
            <a:r>
              <a:rPr lang="zh-CN" altLang="en-US" sz="4400" dirty="0"/>
              <a:t>部分继续。）</a:t>
            </a:r>
            <a:endParaRPr lang="en-US" sz="4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CD4698-4EC4-0F4C-8A3B-588A46EC1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68222" y="2505076"/>
            <a:ext cx="212651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3250B-8351-DB4A-8EA1-6BEE445DF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 flipH="1">
            <a:off x="11355387" y="1681163"/>
            <a:ext cx="45719" cy="8239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chemeClr val="tx2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833162-06C9-7C4F-9FD8-98D9285E14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 flipH="1">
            <a:off x="11355387" y="2505076"/>
            <a:ext cx="45719" cy="33942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F057C7-BD55-A54F-8A0F-65FB722076F5}"/>
              </a:ext>
            </a:extLst>
          </p:cNvPr>
          <p:cNvSpPr/>
          <p:nvPr/>
        </p:nvSpPr>
        <p:spPr>
          <a:xfrm>
            <a:off x="0" y="5993027"/>
            <a:ext cx="12192000" cy="8649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D165A109-8FA3-084E-8633-6670C22AB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0039" y="6082798"/>
            <a:ext cx="711293" cy="71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376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riving Leaders">
      <a:dk1>
        <a:srgbClr val="333433"/>
      </a:dk1>
      <a:lt1>
        <a:srgbClr val="FFFFFF"/>
      </a:lt1>
      <a:dk2>
        <a:srgbClr val="004995"/>
      </a:dk2>
      <a:lt2>
        <a:srgbClr val="FCEDC1"/>
      </a:lt2>
      <a:accent1>
        <a:srgbClr val="166979"/>
      </a:accent1>
      <a:accent2>
        <a:srgbClr val="DD6518"/>
      </a:accent2>
      <a:accent3>
        <a:srgbClr val="FFD149"/>
      </a:accent3>
      <a:accent4>
        <a:srgbClr val="FFA62B"/>
      </a:accent4>
      <a:accent5>
        <a:srgbClr val="5B9BD5"/>
      </a:accent5>
      <a:accent6>
        <a:srgbClr val="12B9D4"/>
      </a:accent6>
      <a:hlink>
        <a:srgbClr val="FF7617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1924</TotalTime>
  <Words>1002</Words>
  <Application>Microsoft Office PowerPoint</Application>
  <PresentationFormat>Widescreen</PresentationFormat>
  <Paragraphs>24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Adobe Heiti Std R</vt:lpstr>
      <vt:lpstr>Arial</vt:lpstr>
      <vt:lpstr>Calibri</vt:lpstr>
      <vt:lpstr>Calibri Light</vt:lpstr>
      <vt:lpstr>Times New Roman</vt:lpstr>
      <vt:lpstr>Office Theme</vt:lpstr>
      <vt:lpstr>崔牧师的科学布道第2集</vt:lpstr>
      <vt:lpstr>宇宙大爆炸是无神论者在20世纪40年代提出的</vt:lpstr>
      <vt:lpstr>为什么有些基督徒因信仰而屈服于无神论的大爆炸？</vt:lpstr>
      <vt:lpstr>大爆炸的科学问题</vt:lpstr>
      <vt:lpstr>大爆炸的科学问题</vt:lpstr>
      <vt:lpstr>大爆炸的科学问题</vt:lpstr>
      <vt:lpstr>大爆炸的科学问题</vt:lpstr>
      <vt:lpstr>大爆炸的科学问题</vt:lpstr>
      <vt:lpstr>大爆炸的科学问题</vt:lpstr>
      <vt:lpstr> 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Christopher</dc:creator>
  <cp:keywords/>
  <dc:description/>
  <cp:lastModifiedBy>Christopher</cp:lastModifiedBy>
  <cp:revision>19</cp:revision>
  <dcterms:created xsi:type="dcterms:W3CDTF">2021-06-14T07:26:22Z</dcterms:created>
  <dcterms:modified xsi:type="dcterms:W3CDTF">2021-09-06T18:44:11Z</dcterms:modified>
  <cp:category/>
</cp:coreProperties>
</file>